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78" r:id="rId4"/>
    <p:sldId id="279" r:id="rId5"/>
    <p:sldId id="257" r:id="rId6"/>
    <p:sldId id="350"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8" r:id="rId21"/>
    <p:sldId id="369" r:id="rId22"/>
    <p:sldId id="370" r:id="rId23"/>
    <p:sldId id="365" r:id="rId24"/>
    <p:sldId id="366" r:id="rId25"/>
    <p:sldId id="367" r:id="rId26"/>
    <p:sldId id="349" r:id="rId27"/>
    <p:sldId id="260" r:id="rId28"/>
    <p:sldId id="261" r:id="rId29"/>
    <p:sldId id="262" r:id="rId30"/>
    <p:sldId id="271" r:id="rId31"/>
    <p:sldId id="266" r:id="rId32"/>
    <p:sldId id="267" r:id="rId33"/>
    <p:sldId id="268" r:id="rId34"/>
    <p:sldId id="272" r:id="rId35"/>
    <p:sldId id="269" r:id="rId36"/>
    <p:sldId id="371" r:id="rId37"/>
    <p:sldId id="372" r:id="rId38"/>
    <p:sldId id="374" r:id="rId39"/>
    <p:sldId id="379" r:id="rId40"/>
    <p:sldId id="377" r:id="rId41"/>
    <p:sldId id="270" r:id="rId42"/>
    <p:sldId id="276" r:id="rId43"/>
    <p:sldId id="274" r:id="rId44"/>
    <p:sldId id="275" r:id="rId45"/>
    <p:sldId id="325" r:id="rId46"/>
    <p:sldId id="378" r:id="rId47"/>
    <p:sldId id="277" r:id="rId48"/>
    <p:sldId id="323" r:id="rId49"/>
    <p:sldId id="280" r:id="rId50"/>
    <p:sldId id="375" r:id="rId51"/>
    <p:sldId id="376" r:id="rId52"/>
    <p:sldId id="324" r:id="rId53"/>
    <p:sldId id="301" r:id="rId54"/>
    <p:sldId id="297" r:id="rId55"/>
    <p:sldId id="304" r:id="rId56"/>
    <p:sldId id="298" r:id="rId57"/>
    <p:sldId id="299" r:id="rId58"/>
    <p:sldId id="302" r:id="rId59"/>
    <p:sldId id="303" r:id="rId60"/>
    <p:sldId id="326" r:id="rId61"/>
    <p:sldId id="327" r:id="rId62"/>
    <p:sldId id="340" r:id="rId63"/>
    <p:sldId id="341" r:id="rId64"/>
    <p:sldId id="342" r:id="rId65"/>
    <p:sldId id="343" r:id="rId66"/>
    <p:sldId id="344" r:id="rId67"/>
    <p:sldId id="380" r:id="rId68"/>
    <p:sldId id="381" r:id="rId69"/>
    <p:sldId id="382" r:id="rId70"/>
    <p:sldId id="383" r:id="rId71"/>
    <p:sldId id="345" r:id="rId72"/>
    <p:sldId id="346" r:id="rId73"/>
    <p:sldId id="34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978"/>
    <p:restoredTop sz="90928"/>
  </p:normalViewPr>
  <p:slideViewPr>
    <p:cSldViewPr showGuides="1">
      <p:cViewPr varScale="1">
        <p:scale>
          <a:sx n="78" d="100"/>
          <a:sy n="78" d="100"/>
        </p:scale>
        <p:origin x="130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2.vml.rels><?xml version="1.0" encoding="UTF-8" standalone="yes"?>
<Relationships xmlns="http://schemas.openxmlformats.org/package/2006/relationships"><Relationship Id="rId7" Type="http://schemas.openxmlformats.org/officeDocument/2006/relationships/image" Target="../media/image64.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image" Target="../media/image10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sz="1400">
                <a:solidFill>
                  <a:srgbClr val="000000"/>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400">
                <a:solidFill>
                  <a:srgbClr val="00000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solidFill>
                  <a:srgbClr val="000000"/>
                </a:solidFill>
              </a:defRPr>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3.bin"/><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30.wmf"/><Relationship Id="rId7" Type="http://schemas.openxmlformats.org/officeDocument/2006/relationships/oleObject" Target="../embeddings/oleObject7.bin"/><Relationship Id="rId6" Type="http://schemas.openxmlformats.org/officeDocument/2006/relationships/image" Target="../media/image29.wmf"/><Relationship Id="rId5" Type="http://schemas.openxmlformats.org/officeDocument/2006/relationships/oleObject" Target="../embeddings/oleObject6.bin"/><Relationship Id="rId4" Type="http://schemas.openxmlformats.org/officeDocument/2006/relationships/image" Target="../media/image28.wmf"/><Relationship Id="rId3" Type="http://schemas.openxmlformats.org/officeDocument/2006/relationships/oleObject" Target="../embeddings/oleObject5.bin"/><Relationship Id="rId2" Type="http://schemas.openxmlformats.org/officeDocument/2006/relationships/image" Target="../media/image27.wmf"/><Relationship Id="rId14" Type="http://schemas.openxmlformats.org/officeDocument/2006/relationships/vmlDrawing" Target="../drawings/vmlDrawing3.vml"/><Relationship Id="rId13" Type="http://schemas.openxmlformats.org/officeDocument/2006/relationships/slideLayout" Target="../slideLayouts/slideLayout2.xml"/><Relationship Id="rId12" Type="http://schemas.openxmlformats.org/officeDocument/2006/relationships/image" Target="../media/image32.wmf"/><Relationship Id="rId11" Type="http://schemas.openxmlformats.org/officeDocument/2006/relationships/oleObject" Target="../embeddings/oleObject9.bin"/><Relationship Id="rId10" Type="http://schemas.openxmlformats.org/officeDocument/2006/relationships/image" Target="../media/image31.wmf"/><Relationship Id="rId1"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34.wmf"/><Relationship Id="rId3" Type="http://schemas.openxmlformats.org/officeDocument/2006/relationships/oleObject" Target="../embeddings/oleObject11.bin"/><Relationship Id="rId2" Type="http://schemas.openxmlformats.org/officeDocument/2006/relationships/image" Target="../media/image33.wmf"/><Relationship Id="rId1"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7.xml"/><Relationship Id="rId5" Type="http://schemas.openxmlformats.org/officeDocument/2006/relationships/image" Target="../media/image38.wmf"/><Relationship Id="rId4" Type="http://schemas.openxmlformats.org/officeDocument/2006/relationships/oleObject" Target="../embeddings/oleObject14.bin"/><Relationship Id="rId3" Type="http://schemas.openxmlformats.org/officeDocument/2006/relationships/image" Target="../media/image37.wmf"/><Relationship Id="rId2" Type="http://schemas.openxmlformats.org/officeDocument/2006/relationships/oleObject" Target="../embeddings/oleObject13.bin"/><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41.wmf"/><Relationship Id="rId5" Type="http://schemas.openxmlformats.org/officeDocument/2006/relationships/oleObject" Target="../embeddings/oleObject17.bin"/><Relationship Id="rId4" Type="http://schemas.openxmlformats.org/officeDocument/2006/relationships/image" Target="../media/image40.wmf"/><Relationship Id="rId3" Type="http://schemas.openxmlformats.org/officeDocument/2006/relationships/oleObject" Target="../embeddings/oleObject16.bin"/><Relationship Id="rId2" Type="http://schemas.openxmlformats.org/officeDocument/2006/relationships/image" Target="../media/image39.wmf"/><Relationship Id="rId1"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44.wmf"/><Relationship Id="rId5" Type="http://schemas.openxmlformats.org/officeDocument/2006/relationships/oleObject" Target="../embeddings/oleObject20.bin"/><Relationship Id="rId4" Type="http://schemas.openxmlformats.org/officeDocument/2006/relationships/image" Target="../media/image43.wmf"/><Relationship Id="rId3" Type="http://schemas.openxmlformats.org/officeDocument/2006/relationships/oleObject" Target="../embeddings/oleObject19.bin"/><Relationship Id="rId2" Type="http://schemas.openxmlformats.org/officeDocument/2006/relationships/image" Target="../media/image42.wmf"/><Relationship Id="rId1"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46.wmf"/><Relationship Id="rId3" Type="http://schemas.openxmlformats.org/officeDocument/2006/relationships/oleObject" Target="../embeddings/oleObject22.bin"/><Relationship Id="rId2" Type="http://schemas.openxmlformats.org/officeDocument/2006/relationships/image" Target="../media/image45.wmf"/><Relationship Id="rId1" Type="http://schemas.openxmlformats.org/officeDocument/2006/relationships/oleObject" Target="../embeddings/oleObject21.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oleObject" Target="../embeddings/oleObject25.bin"/><Relationship Id="rId4" Type="http://schemas.openxmlformats.org/officeDocument/2006/relationships/image" Target="../media/image55.wmf"/><Relationship Id="rId3" Type="http://schemas.openxmlformats.org/officeDocument/2006/relationships/oleObject" Target="../embeddings/oleObject24.bin"/><Relationship Id="rId2" Type="http://schemas.openxmlformats.org/officeDocument/2006/relationships/image" Target="../media/image54.wmf"/><Relationship Id="rId1" Type="http://schemas.openxmlformats.org/officeDocument/2006/relationships/oleObject" Target="../embeddings/oleObject23.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57.emf"/><Relationship Id="rId1" Type="http://schemas.openxmlformats.org/officeDocument/2006/relationships/oleObject" Target="../embeddings/oleObject26.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61.emf"/><Relationship Id="rId7" Type="http://schemas.openxmlformats.org/officeDocument/2006/relationships/oleObject" Target="../embeddings/oleObject30.bin"/><Relationship Id="rId6" Type="http://schemas.openxmlformats.org/officeDocument/2006/relationships/image" Target="../media/image60.emf"/><Relationship Id="rId5" Type="http://schemas.openxmlformats.org/officeDocument/2006/relationships/oleObject" Target="../embeddings/oleObject29.bin"/><Relationship Id="rId4" Type="http://schemas.openxmlformats.org/officeDocument/2006/relationships/image" Target="../media/image59.emf"/><Relationship Id="rId3" Type="http://schemas.openxmlformats.org/officeDocument/2006/relationships/oleObject" Target="../embeddings/oleObject28.bin"/><Relationship Id="rId2" Type="http://schemas.openxmlformats.org/officeDocument/2006/relationships/image" Target="../media/image58.emf"/><Relationship Id="rId16" Type="http://schemas.openxmlformats.org/officeDocument/2006/relationships/vmlDrawing" Target="../drawings/vmlDrawing12.vml"/><Relationship Id="rId15" Type="http://schemas.openxmlformats.org/officeDocument/2006/relationships/slideLayout" Target="../slideLayouts/slideLayout7.xml"/><Relationship Id="rId14" Type="http://schemas.openxmlformats.org/officeDocument/2006/relationships/image" Target="../media/image64.emf"/><Relationship Id="rId13" Type="http://schemas.openxmlformats.org/officeDocument/2006/relationships/oleObject" Target="../embeddings/oleObject33.bin"/><Relationship Id="rId12" Type="http://schemas.openxmlformats.org/officeDocument/2006/relationships/image" Target="../media/image63.emf"/><Relationship Id="rId11" Type="http://schemas.openxmlformats.org/officeDocument/2006/relationships/oleObject" Target="../embeddings/oleObject32.bin"/><Relationship Id="rId10" Type="http://schemas.openxmlformats.org/officeDocument/2006/relationships/image" Target="../media/image62.emf"/><Relationship Id="rId1" Type="http://schemas.openxmlformats.org/officeDocument/2006/relationships/oleObject" Target="../embeddings/oleObject27.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oleObject" Target="../embeddings/oleObject34.bin"/></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72.wmf"/><Relationship Id="rId3" Type="http://schemas.openxmlformats.org/officeDocument/2006/relationships/oleObject" Target="../embeddings/oleObject36.bin"/><Relationship Id="rId2" Type="http://schemas.openxmlformats.org/officeDocument/2006/relationships/image" Target="../media/image71.png"/><Relationship Id="rId1" Type="http://schemas.openxmlformats.org/officeDocument/2006/relationships/oleObject" Target="../embeddings/oleObject35.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jpeg"/><Relationship Id="rId1" Type="http://schemas.openxmlformats.org/officeDocument/2006/relationships/image" Target="../media/image73.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97.wmf"/><Relationship Id="rId1" Type="http://schemas.openxmlformats.org/officeDocument/2006/relationships/oleObject" Target="../embeddings/oleObject37.bin"/></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99.wmf"/><Relationship Id="rId3" Type="http://schemas.openxmlformats.org/officeDocument/2006/relationships/oleObject" Target="../embeddings/oleObject39.bin"/><Relationship Id="rId2" Type="http://schemas.openxmlformats.org/officeDocument/2006/relationships/image" Target="../media/image98.wmf"/><Relationship Id="rId1" Type="http://schemas.openxmlformats.org/officeDocument/2006/relationships/oleObject" Target="../embeddings/oleObject38.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3.wmf"/><Relationship Id="rId7" Type="http://schemas.openxmlformats.org/officeDocument/2006/relationships/oleObject" Target="../embeddings/oleObject43.bin"/><Relationship Id="rId6" Type="http://schemas.openxmlformats.org/officeDocument/2006/relationships/image" Target="../media/image102.wmf"/><Relationship Id="rId5" Type="http://schemas.openxmlformats.org/officeDocument/2006/relationships/oleObject" Target="../embeddings/oleObject42.bin"/><Relationship Id="rId4" Type="http://schemas.openxmlformats.org/officeDocument/2006/relationships/image" Target="../media/image101.wmf"/><Relationship Id="rId3" Type="http://schemas.openxmlformats.org/officeDocument/2006/relationships/oleObject" Target="../embeddings/oleObject41.bin"/><Relationship Id="rId2" Type="http://schemas.openxmlformats.org/officeDocument/2006/relationships/image" Target="../media/image100.wmf"/><Relationship Id="rId10" Type="http://schemas.openxmlformats.org/officeDocument/2006/relationships/vmlDrawing" Target="../drawings/vmlDrawing17.vml"/><Relationship Id="rId1" Type="http://schemas.openxmlformats.org/officeDocument/2006/relationships/oleObject" Target="../embeddings/oleObject40.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7.xml"/><Relationship Id="rId6" Type="http://schemas.openxmlformats.org/officeDocument/2006/relationships/image" Target="../media/image106.wmf"/><Relationship Id="rId5" Type="http://schemas.openxmlformats.org/officeDocument/2006/relationships/oleObject" Target="../embeddings/oleObject46.bin"/><Relationship Id="rId4" Type="http://schemas.openxmlformats.org/officeDocument/2006/relationships/image" Target="../media/image105.wmf"/><Relationship Id="rId3" Type="http://schemas.openxmlformats.org/officeDocument/2006/relationships/oleObject" Target="../embeddings/oleObject45.bin"/><Relationship Id="rId2" Type="http://schemas.openxmlformats.org/officeDocument/2006/relationships/image" Target="../media/image104.wmf"/><Relationship Id="rId1" Type="http://schemas.openxmlformats.org/officeDocument/2006/relationships/oleObject" Target="../embeddings/oleObject44.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jpe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110.emf"/><Relationship Id="rId3" Type="http://schemas.openxmlformats.org/officeDocument/2006/relationships/oleObject" Target="../embeddings/oleObject48.bin"/><Relationship Id="rId2" Type="http://schemas.openxmlformats.org/officeDocument/2006/relationships/image" Target="../media/image109.emf"/><Relationship Id="rId1" Type="http://schemas.openxmlformats.org/officeDocument/2006/relationships/oleObject" Target="../embeddings/oleObject47.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111.emf"/><Relationship Id="rId1" Type="http://schemas.openxmlformats.org/officeDocument/2006/relationships/oleObject" Target="../embeddings/oleObject49.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12.emf"/><Relationship Id="rId1"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113.emf"/><Relationship Id="rId1" Type="http://schemas.openxmlformats.org/officeDocument/2006/relationships/oleObject" Target="../embeddings/oleObject51.bin"/></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114.emf"/><Relationship Id="rId1" Type="http://schemas.openxmlformats.org/officeDocument/2006/relationships/oleObject" Target="../embeddings/oleObject52.bin"/></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116.emf"/><Relationship Id="rId3" Type="http://schemas.openxmlformats.org/officeDocument/2006/relationships/oleObject" Target="../embeddings/oleObject54.bin"/><Relationship Id="rId2" Type="http://schemas.openxmlformats.org/officeDocument/2006/relationships/image" Target="../media/image115.emf"/><Relationship Id="rId1" Type="http://schemas.openxmlformats.org/officeDocument/2006/relationships/oleObject" Target="../embeddings/oleObject53.bin"/></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17.emf"/><Relationship Id="rId1" Type="http://schemas.openxmlformats.org/officeDocument/2006/relationships/oleObject" Target="../embeddings/oleObject55.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3" Type="http://schemas.openxmlformats.org/officeDocument/2006/relationships/slideLayout" Target="../slideLayouts/slideLayout2.xml"/><Relationship Id="rId12" Type="http://schemas.openxmlformats.org/officeDocument/2006/relationships/image" Target="../media/image129.png"/><Relationship Id="rId11" Type="http://schemas.openxmlformats.org/officeDocument/2006/relationships/image" Target="../media/image128.png"/><Relationship Id="rId10" Type="http://schemas.openxmlformats.org/officeDocument/2006/relationships/image" Target="../media/image127.png"/><Relationship Id="rId1"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Rectangle 2"/>
          <p:cNvSpPr>
            <a:spLocks noGrp="1"/>
          </p:cNvSpPr>
          <p:nvPr>
            <p:ph type="title"/>
          </p:nvPr>
        </p:nvSpPr>
        <p:spPr>
          <a:xfrm>
            <a:off x="685800" y="381000"/>
            <a:ext cx="7772400" cy="1143000"/>
          </a:xfrm>
          <a:ln/>
        </p:spPr>
        <p:txBody>
          <a:bodyPr vert="horz" wrap="square" lIns="91440" tIns="45720" rIns="91440" bIns="45720" anchor="ctr"/>
          <a:p>
            <a:pPr eaLnBrk="1" hangingPunct="1"/>
            <a:r>
              <a:rPr lang="zh-CN" altLang="en-US" sz="4000" dirty="0">
                <a:solidFill>
                  <a:srgbClr val="FF0000"/>
                </a:solidFill>
                <a:latin typeface="黑体" panose="02010609060101010101" pitchFamily="49" charset="-122"/>
                <a:ea typeface="黑体" panose="02010609060101010101" pitchFamily="49" charset="-122"/>
              </a:rPr>
              <a:t>第三章</a:t>
            </a:r>
            <a:endParaRPr lang="zh-CN" altLang="en-US" sz="4000" dirty="0">
              <a:solidFill>
                <a:srgbClr val="FF0000"/>
              </a:solidFill>
              <a:latin typeface="黑体" panose="02010609060101010101" pitchFamily="49" charset="-122"/>
              <a:ea typeface="黑体" panose="02010609060101010101" pitchFamily="49" charset="-122"/>
            </a:endParaRPr>
          </a:p>
        </p:txBody>
      </p:sp>
      <p:sp>
        <p:nvSpPr>
          <p:cNvPr id="3075" name="Rectangle 3"/>
          <p:cNvSpPr>
            <a:spLocks noGrp="1"/>
          </p:cNvSpPr>
          <p:nvPr>
            <p:ph idx="1"/>
          </p:nvPr>
        </p:nvSpPr>
        <p:spPr>
          <a:xfrm>
            <a:off x="914400" y="1371600"/>
            <a:ext cx="7543800" cy="4114800"/>
          </a:xfrm>
          <a:ln/>
        </p:spPr>
        <p:txBody>
          <a:bodyPr vert="horz" wrap="square" lIns="91440" tIns="45720" rIns="91440" bIns="45720" anchor="t"/>
          <a:p>
            <a:pPr marL="609600" indent="-609600" eaLnBrk="1" hangingPunct="1">
              <a:lnSpc>
                <a:spcPct val="90000"/>
              </a:lnSpc>
              <a:buNone/>
            </a:pPr>
            <a:r>
              <a:rPr lang="zh-CN" altLang="en-US" sz="3600" dirty="0">
                <a:solidFill>
                  <a:srgbClr val="FFFF00"/>
                </a:solidFill>
              </a:rPr>
              <a:t>讲解内容</a:t>
            </a:r>
            <a:endParaRPr lang="zh-CN" altLang="en-US" sz="3600" dirty="0">
              <a:solidFill>
                <a:srgbClr val="FFFF00"/>
              </a:solidFill>
            </a:endParaRPr>
          </a:p>
          <a:p>
            <a:pPr marL="609600" indent="-609600" eaLnBrk="1" hangingPunct="1">
              <a:lnSpc>
                <a:spcPct val="90000"/>
              </a:lnSpc>
              <a:buNone/>
            </a:pPr>
            <a:r>
              <a:rPr lang="zh-CN" altLang="en-US" dirty="0">
                <a:solidFill>
                  <a:schemeClr val="bg1"/>
                </a:solidFill>
              </a:rPr>
              <a:t>     </a:t>
            </a:r>
            <a:r>
              <a:rPr lang="en-US" altLang="zh-CN" sz="2800" dirty="0">
                <a:solidFill>
                  <a:schemeClr val="bg1"/>
                </a:solidFill>
              </a:rPr>
              <a:t>1. </a:t>
            </a:r>
            <a:r>
              <a:rPr lang="zh-CN" altLang="en-US" sz="2800" dirty="0">
                <a:solidFill>
                  <a:schemeClr val="bg1"/>
                </a:solidFill>
              </a:rPr>
              <a:t>图像变换的目的、要求和应用</a:t>
            </a:r>
            <a:endParaRPr lang="zh-CN" altLang="en-US" sz="2800" dirty="0">
              <a:solidFill>
                <a:schemeClr val="bg1"/>
              </a:solidFill>
            </a:endParaRPr>
          </a:p>
          <a:p>
            <a:pPr marL="609600" indent="-609600" eaLnBrk="1" hangingPunct="1">
              <a:lnSpc>
                <a:spcPct val="90000"/>
              </a:lnSpc>
              <a:buNone/>
            </a:pPr>
            <a:r>
              <a:rPr lang="zh-CN" altLang="en-US" sz="2800" dirty="0">
                <a:solidFill>
                  <a:schemeClr val="bg1"/>
                </a:solidFill>
              </a:rPr>
              <a:t>      </a:t>
            </a:r>
            <a:r>
              <a:rPr lang="en-US" altLang="zh-CN" sz="2800" dirty="0">
                <a:solidFill>
                  <a:schemeClr val="bg1"/>
                </a:solidFill>
              </a:rPr>
              <a:t>2. </a:t>
            </a:r>
            <a:r>
              <a:rPr lang="zh-CN" altLang="en-US" sz="2800" dirty="0">
                <a:solidFill>
                  <a:schemeClr val="bg1"/>
                </a:solidFill>
              </a:rPr>
              <a:t>傅立叶级数、 频谱分析概念及其意义</a:t>
            </a:r>
            <a:endParaRPr lang="zh-CN" altLang="en-US" sz="2800" dirty="0">
              <a:solidFill>
                <a:schemeClr val="bg1"/>
              </a:solidFill>
            </a:endParaRPr>
          </a:p>
          <a:p>
            <a:pPr marL="609600" indent="-609600" eaLnBrk="1" hangingPunct="1">
              <a:lnSpc>
                <a:spcPct val="90000"/>
              </a:lnSpc>
              <a:buNone/>
            </a:pPr>
            <a:r>
              <a:rPr lang="zh-CN" altLang="en-US" sz="2800" dirty="0">
                <a:solidFill>
                  <a:schemeClr val="bg1"/>
                </a:solidFill>
              </a:rPr>
              <a:t>      </a:t>
            </a:r>
            <a:r>
              <a:rPr lang="en-US" altLang="zh-CN" sz="2800" dirty="0">
                <a:solidFill>
                  <a:schemeClr val="bg1"/>
                </a:solidFill>
              </a:rPr>
              <a:t>3.</a:t>
            </a:r>
            <a:r>
              <a:rPr lang="zh-CN" altLang="en-US" sz="2800" dirty="0">
                <a:solidFill>
                  <a:schemeClr val="bg1"/>
                </a:solidFill>
              </a:rPr>
              <a:t>一维、二维连续、离散傅立叶变换定义、  性质及其应用</a:t>
            </a:r>
            <a:endParaRPr lang="zh-CN" altLang="en-US" sz="2800" dirty="0">
              <a:solidFill>
                <a:schemeClr val="bg1"/>
              </a:solidFill>
            </a:endParaRPr>
          </a:p>
          <a:p>
            <a:pPr marL="609600" indent="-609600" eaLnBrk="1" hangingPunct="1">
              <a:lnSpc>
                <a:spcPct val="90000"/>
              </a:lnSpc>
              <a:buNone/>
            </a:pPr>
            <a:r>
              <a:rPr lang="zh-CN" altLang="en-US" sz="3600" dirty="0">
                <a:solidFill>
                  <a:srgbClr val="FFFF00"/>
                </a:solidFill>
              </a:rPr>
              <a:t>目的</a:t>
            </a:r>
            <a:endParaRPr lang="zh-CN" altLang="en-US" sz="3600" dirty="0">
              <a:solidFill>
                <a:schemeClr val="bg1"/>
              </a:solidFill>
            </a:endParaRPr>
          </a:p>
          <a:p>
            <a:pPr marL="609600" indent="-609600" eaLnBrk="1" fontAlgn="t" hangingPunct="1">
              <a:lnSpc>
                <a:spcPct val="90000"/>
              </a:lnSpc>
              <a:buNone/>
            </a:pPr>
            <a:r>
              <a:rPr lang="zh-CN" altLang="en-US" dirty="0">
                <a:solidFill>
                  <a:schemeClr val="bg1"/>
                </a:solidFill>
              </a:rPr>
              <a:t>     </a:t>
            </a:r>
            <a:r>
              <a:rPr lang="en-US" altLang="zh-CN" sz="2800" dirty="0">
                <a:solidFill>
                  <a:schemeClr val="bg1"/>
                </a:solidFill>
              </a:rPr>
              <a:t>1. </a:t>
            </a:r>
            <a:r>
              <a:rPr lang="zh-CN" altLang="en-US" sz="2800" dirty="0">
                <a:solidFill>
                  <a:schemeClr val="bg1"/>
                </a:solidFill>
              </a:rPr>
              <a:t>熟悉二维傅立叶变换定义、性质及其应用；</a:t>
            </a:r>
            <a:endParaRPr lang="zh-CN" altLang="en-US" sz="2800" dirty="0">
              <a:solidFill>
                <a:schemeClr val="bg1"/>
              </a:solidFill>
            </a:endParaRPr>
          </a:p>
          <a:p>
            <a:pPr marL="609600" indent="-609600" eaLnBrk="1" fontAlgn="b" hangingPunct="1">
              <a:lnSpc>
                <a:spcPct val="90000"/>
              </a:lnSpc>
              <a:buNone/>
            </a:pPr>
            <a:r>
              <a:rPr lang="zh-CN" altLang="en-US" sz="2800" dirty="0">
                <a:solidFill>
                  <a:schemeClr val="bg1"/>
                </a:solidFill>
              </a:rPr>
              <a:t>     </a:t>
            </a:r>
            <a:r>
              <a:rPr lang="en-US" altLang="zh-CN" sz="2800" dirty="0">
                <a:solidFill>
                  <a:schemeClr val="bg1"/>
                </a:solidFill>
              </a:rPr>
              <a:t>2. </a:t>
            </a:r>
            <a:r>
              <a:rPr lang="zh-CN" altLang="en-US" sz="2800" dirty="0">
                <a:solidFill>
                  <a:schemeClr val="bg1"/>
                </a:solidFill>
              </a:rPr>
              <a:t>掌握一维傅立叶变换算法及频谱分析方法</a:t>
            </a:r>
            <a:endParaRPr lang="zh-CN" altLang="en-US"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9613" y="188913"/>
            <a:ext cx="7772400" cy="5475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时域与频域转换关系</a:t>
            </a: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2800" b="1" i="0" u="none" strike="noStrike" kern="0" cap="none" spc="0" normalizeH="0" baseline="0" noProof="0" dirty="0">
                <a:ln>
                  <a:noFill/>
                </a:ln>
                <a:solidFill>
                  <a:schemeClr val="bg1"/>
                </a:solidFill>
                <a:effectLst/>
                <a:uLnTx/>
                <a:uFillTx/>
                <a:latin typeface="+mn-lt"/>
                <a:ea typeface="+mn-ea"/>
                <a:cs typeface="+mn-cs"/>
              </a:rPr>
              <a:t>1</a:t>
            </a:r>
            <a:r>
              <a:rPr kumimoji="1" lang="zh-CN" altLang="en-US" sz="2800" b="1" i="0" u="none" strike="noStrike" kern="0" cap="none" spc="0" normalizeH="0" baseline="0" noProof="0" dirty="0">
                <a:ln>
                  <a:noFill/>
                </a:ln>
                <a:solidFill>
                  <a:schemeClr val="bg1"/>
                </a:solidFill>
                <a:effectLst/>
                <a:uLnTx/>
                <a:uFillTx/>
                <a:latin typeface="+mn-lt"/>
                <a:ea typeface="+mn-ea"/>
                <a:cs typeface="+mn-cs"/>
              </a:rPr>
              <a:t>、傅里叶级数</a:t>
            </a:r>
            <a:r>
              <a:rPr kumimoji="1" lang="en-US" altLang="zh-CN" sz="2800" b="1" i="0" u="none" strike="noStrike" kern="0" cap="none" spc="0" normalizeH="0" baseline="0" noProof="0" dirty="0">
                <a:ln>
                  <a:noFill/>
                </a:ln>
                <a:solidFill>
                  <a:schemeClr val="bg1"/>
                </a:solidFill>
                <a:effectLst/>
                <a:uLnTx/>
                <a:uFillTx/>
                <a:latin typeface="+mn-lt"/>
                <a:ea typeface="+mn-ea"/>
                <a:cs typeface="+mn-cs"/>
              </a:rPr>
              <a:t>(Fourier Series)</a:t>
            </a:r>
            <a:r>
              <a:rPr kumimoji="1" lang="zh-CN" altLang="en-US" sz="2800" b="1" i="0" u="none" strike="noStrike" kern="0" cap="none" spc="0" normalizeH="0" baseline="0" noProof="0" dirty="0">
                <a:ln>
                  <a:noFill/>
                </a:ln>
                <a:solidFill>
                  <a:schemeClr val="bg1"/>
                </a:solidFill>
                <a:effectLst/>
                <a:uLnTx/>
                <a:uFillTx/>
                <a:latin typeface="+mn-lt"/>
                <a:ea typeface="+mn-ea"/>
                <a:cs typeface="+mn-cs"/>
              </a:rPr>
              <a:t>的频谱</a:t>
            </a:r>
            <a:endParaRPr kumimoji="1" lang="zh-CN" altLang="en-US" sz="2800" b="1"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zh-CN" altLang="en-US" sz="3200" b="0" i="0" u="none" strike="noStrike" kern="0" cap="none" spc="0" normalizeH="0" baseline="0" noProof="0" dirty="0">
              <a:ln>
                <a:noFill/>
              </a:ln>
              <a:solidFill>
                <a:schemeClr val="bg1"/>
              </a:solidFill>
              <a:effectLst/>
              <a:uLnTx/>
              <a:uFillTx/>
              <a:latin typeface="+mn-lt"/>
              <a:ea typeface="+mn-ea"/>
              <a:cs typeface="+mn-cs"/>
            </a:endParaRPr>
          </a:p>
        </p:txBody>
      </p:sp>
      <p:pic>
        <p:nvPicPr>
          <p:cNvPr id="12291" name="Picture 2" descr="https://pic2.zhimg.com/055bf33bb84555a952804c5dbeb75dd9_b.jpg"/>
          <p:cNvPicPr>
            <a:picLocks noChangeAspect="1"/>
          </p:cNvPicPr>
          <p:nvPr/>
        </p:nvPicPr>
        <p:blipFill>
          <a:blip r:embed="rId1"/>
          <a:stretch>
            <a:fillRect/>
          </a:stretch>
        </p:blipFill>
        <p:spPr>
          <a:xfrm>
            <a:off x="1379538" y="1905000"/>
            <a:ext cx="6432550" cy="4953000"/>
          </a:xfrm>
          <a:prstGeom prst="rect">
            <a:avLst/>
          </a:prstGeom>
          <a:noFill/>
          <a:ln w="9525">
            <a:noFill/>
          </a:ln>
        </p:spPr>
      </p:pic>
      <p:sp>
        <p:nvSpPr>
          <p:cNvPr id="12292" name="矩形 1"/>
          <p:cNvSpPr/>
          <p:nvPr/>
        </p:nvSpPr>
        <p:spPr>
          <a:xfrm>
            <a:off x="166688" y="1423988"/>
            <a:ext cx="7272337"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solidFill>
                  <a:schemeClr val="bg1"/>
                </a:solidFill>
              </a:rPr>
              <a:t>余弦波曲线波叠加出一个带</a:t>
            </a:r>
            <a:r>
              <a:rPr lang="en-US" altLang="zh-CN" sz="2400" dirty="0">
                <a:solidFill>
                  <a:schemeClr val="bg1"/>
                </a:solidFill>
              </a:rPr>
              <a:t>90</a:t>
            </a:r>
            <a:r>
              <a:rPr lang="zh-CN" altLang="en-US" sz="2400" dirty="0">
                <a:solidFill>
                  <a:schemeClr val="bg1"/>
                </a:solidFill>
              </a:rPr>
              <a:t>度角的矩形波</a:t>
            </a:r>
            <a:endParaRPr lang="zh-CN" altLang="en-US" sz="2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内容占位符 2"/>
          <p:cNvSpPr>
            <a:spLocks noGrp="1"/>
          </p:cNvSpPr>
          <p:nvPr>
            <p:ph idx="1"/>
          </p:nvPr>
        </p:nvSpPr>
        <p:spPr>
          <a:xfrm>
            <a:off x="250825" y="333375"/>
            <a:ext cx="8569325" cy="4114800"/>
          </a:xfrm>
          <a:ln/>
        </p:spPr>
        <p:txBody>
          <a:bodyPr vert="horz" wrap="square" lIns="91440" tIns="45720" rIns="91440" bIns="45720" anchor="t"/>
          <a:p>
            <a:r>
              <a:rPr lang="zh-CN" altLang="en-US" dirty="0">
                <a:solidFill>
                  <a:schemeClr val="bg1"/>
                </a:solidFill>
              </a:rPr>
              <a:t>第一幅图是一个余弦波</a:t>
            </a:r>
            <a:r>
              <a:rPr lang="en-US" altLang="zh-CN" dirty="0">
                <a:solidFill>
                  <a:schemeClr val="bg1"/>
                </a:solidFill>
              </a:rPr>
              <a:t>cos</a:t>
            </a:r>
            <a:r>
              <a:rPr lang="zh-CN" altLang="en-US" dirty="0">
                <a:solidFill>
                  <a:schemeClr val="bg1"/>
                </a:solidFill>
              </a:rPr>
              <a:t>（</a:t>
            </a:r>
            <a:r>
              <a:rPr lang="en-US" altLang="zh-CN" dirty="0">
                <a:solidFill>
                  <a:schemeClr val="bg1"/>
                </a:solidFill>
              </a:rPr>
              <a:t>x</a:t>
            </a:r>
            <a:r>
              <a:rPr lang="zh-CN" altLang="en-US" dirty="0">
                <a:solidFill>
                  <a:schemeClr val="bg1"/>
                </a:solidFill>
              </a:rPr>
              <a:t>）</a:t>
            </a:r>
            <a:endParaRPr lang="zh-CN" altLang="en-US" dirty="0">
              <a:solidFill>
                <a:schemeClr val="bg1"/>
              </a:solidFill>
            </a:endParaRPr>
          </a:p>
          <a:p>
            <a:r>
              <a:rPr lang="zh-CN" altLang="en-US" dirty="0">
                <a:solidFill>
                  <a:schemeClr val="bg1"/>
                </a:solidFill>
              </a:rPr>
              <a:t>第二幅图是</a:t>
            </a:r>
            <a:r>
              <a:rPr lang="en-US" altLang="zh-CN" dirty="0">
                <a:solidFill>
                  <a:schemeClr val="bg1"/>
                </a:solidFill>
              </a:rPr>
              <a:t>2</a:t>
            </a:r>
            <a:r>
              <a:rPr lang="zh-CN" altLang="en-US" dirty="0">
                <a:solidFill>
                  <a:schemeClr val="bg1"/>
                </a:solidFill>
              </a:rPr>
              <a:t>个余弦波的叠加</a:t>
            </a:r>
            <a:r>
              <a:rPr lang="en-US" altLang="zh-CN" dirty="0">
                <a:solidFill>
                  <a:schemeClr val="bg1"/>
                </a:solidFill>
              </a:rPr>
              <a:t>cos(x)+a.cos(3x)</a:t>
            </a:r>
            <a:endParaRPr lang="en-US" altLang="zh-CN" dirty="0">
              <a:solidFill>
                <a:schemeClr val="bg1"/>
              </a:solidFill>
            </a:endParaRPr>
          </a:p>
          <a:p>
            <a:r>
              <a:rPr lang="zh-CN" altLang="en-US" dirty="0">
                <a:solidFill>
                  <a:schemeClr val="bg1"/>
                </a:solidFill>
              </a:rPr>
              <a:t>第三幅图是</a:t>
            </a:r>
            <a:r>
              <a:rPr lang="en-US" altLang="zh-CN" dirty="0">
                <a:solidFill>
                  <a:schemeClr val="bg1"/>
                </a:solidFill>
              </a:rPr>
              <a:t>4</a:t>
            </a:r>
            <a:r>
              <a:rPr lang="zh-CN" altLang="en-US" dirty="0">
                <a:solidFill>
                  <a:schemeClr val="bg1"/>
                </a:solidFill>
              </a:rPr>
              <a:t>个余弦波的叠加</a:t>
            </a:r>
            <a:endParaRPr lang="zh-CN" altLang="en-US" dirty="0">
              <a:solidFill>
                <a:schemeClr val="bg1"/>
              </a:solidFill>
            </a:endParaRPr>
          </a:p>
          <a:p>
            <a:r>
              <a:rPr lang="zh-CN" altLang="en-US" dirty="0">
                <a:solidFill>
                  <a:schemeClr val="bg1"/>
                </a:solidFill>
              </a:rPr>
              <a:t>第四幅图是</a:t>
            </a:r>
            <a:r>
              <a:rPr lang="en-US" altLang="zh-CN" dirty="0">
                <a:solidFill>
                  <a:schemeClr val="bg1"/>
                </a:solidFill>
              </a:rPr>
              <a:t>10</a:t>
            </a:r>
            <a:r>
              <a:rPr lang="zh-CN" altLang="en-US" dirty="0">
                <a:solidFill>
                  <a:schemeClr val="bg1"/>
                </a:solidFill>
              </a:rPr>
              <a:t>个余弦波的叠加</a:t>
            </a:r>
            <a:endParaRPr lang="en-US" altLang="zh-CN" dirty="0">
              <a:solidFill>
                <a:schemeClr val="bg1"/>
              </a:solidFill>
            </a:endParaRPr>
          </a:p>
          <a:p>
            <a:r>
              <a:rPr lang="zh-CN" altLang="en-US" dirty="0">
                <a:solidFill>
                  <a:schemeClr val="bg1"/>
                </a:solidFill>
              </a:rPr>
              <a:t>随着叠加的递增，所有余弦波中上升的部分逐渐让原本缓慢增加的曲线不断变陡，所有余弦波中下降的部分又抵消了上升到最高处时继续上升的部分使其变为水平线。一个矩形就这么叠加而成了。</a:t>
            </a:r>
            <a:endParaRPr lang="en-US" altLang="zh-CN" dirty="0">
              <a:solidFill>
                <a:schemeClr val="bg1"/>
              </a:solidFill>
            </a:endParaRPr>
          </a:p>
          <a:p>
            <a:r>
              <a:rPr lang="zh-CN" altLang="en-US" dirty="0">
                <a:solidFill>
                  <a:schemeClr val="bg1"/>
                </a:solidFill>
              </a:rPr>
              <a:t>但是要无穷多个多少个余弦波叠加起来才能形成一个标准</a:t>
            </a:r>
            <a:r>
              <a:rPr lang="en-US" altLang="zh-CN" dirty="0">
                <a:solidFill>
                  <a:schemeClr val="bg1"/>
                </a:solidFill>
              </a:rPr>
              <a:t>90</a:t>
            </a:r>
            <a:r>
              <a:rPr lang="zh-CN" altLang="en-US" dirty="0">
                <a:solidFill>
                  <a:schemeClr val="bg1"/>
                </a:solidFill>
              </a:rPr>
              <a:t>度角的矩形波</a:t>
            </a:r>
            <a:endParaRPr lang="zh-CN" altLang="en-US" dirty="0">
              <a:solidFill>
                <a:schemeClr val="bg1"/>
              </a:solidFill>
            </a:endParaRP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4213" y="1196975"/>
            <a:ext cx="77724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扩展：</a:t>
            </a: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zh-CN" altLang="en-US" sz="3200" b="0" i="0" u="none" strike="noStrike" kern="0" cap="none" spc="0" normalizeH="0" baseline="0" noProof="0" dirty="0">
                <a:ln>
                  <a:noFill/>
                </a:ln>
                <a:solidFill>
                  <a:schemeClr val="bg1"/>
                </a:solidFill>
                <a:effectLst/>
                <a:uLnTx/>
                <a:uFillTx/>
                <a:latin typeface="+mn-lt"/>
                <a:ea typeface="+mn-ea"/>
                <a:cs typeface="+mn-cs"/>
              </a:rPr>
              <a:t>不仅仅是矩形，能想到的任何波形都是可以如此方法用正（余）弦波叠加起来。</a:t>
            </a:r>
            <a:endParaRPr kumimoji="1" lang="zh-CN" altLang="en-US" sz="3200" b="0" i="0" u="none" strike="noStrike" kern="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内容占位符 2"/>
          <p:cNvSpPr>
            <a:spLocks noGrp="1"/>
          </p:cNvSpPr>
          <p:nvPr>
            <p:ph idx="1"/>
          </p:nvPr>
        </p:nvSpPr>
        <p:spPr>
          <a:xfrm>
            <a:off x="684213" y="333375"/>
            <a:ext cx="7772400" cy="4114800"/>
          </a:xfrm>
          <a:ln/>
        </p:spPr>
        <p:txBody>
          <a:bodyPr vert="horz" wrap="square" lIns="91440" tIns="45720" rIns="91440" bIns="45720" anchor="t"/>
          <a:p>
            <a:r>
              <a:rPr lang="zh-CN" altLang="en-US" dirty="0">
                <a:solidFill>
                  <a:schemeClr val="bg1"/>
                </a:solidFill>
              </a:rPr>
              <a:t>上图的余弦波累加成矩形波，换一个角度来看：</a:t>
            </a:r>
            <a:endParaRPr lang="zh-CN" altLang="en-US" dirty="0">
              <a:solidFill>
                <a:schemeClr val="bg1"/>
              </a:solidFill>
            </a:endParaRPr>
          </a:p>
        </p:txBody>
      </p:sp>
      <p:pic>
        <p:nvPicPr>
          <p:cNvPr id="15363" name="Picture 2"/>
          <p:cNvPicPr>
            <a:picLocks noChangeAspect="1"/>
          </p:cNvPicPr>
          <p:nvPr/>
        </p:nvPicPr>
        <p:blipFill>
          <a:blip r:embed="rId1"/>
          <a:stretch>
            <a:fillRect/>
          </a:stretch>
        </p:blipFill>
        <p:spPr>
          <a:xfrm>
            <a:off x="931863" y="1484313"/>
            <a:ext cx="7315200" cy="3240087"/>
          </a:xfrm>
          <a:prstGeom prst="rect">
            <a:avLst/>
          </a:prstGeom>
          <a:noFill/>
          <a:ln w="9525">
            <a:noFill/>
          </a:ln>
        </p:spPr>
      </p:pic>
      <p:sp>
        <p:nvSpPr>
          <p:cNvPr id="15364" name="TextBox 3"/>
          <p:cNvSpPr txBox="1"/>
          <p:nvPr/>
        </p:nvSpPr>
        <p:spPr>
          <a:xfrm>
            <a:off x="3870325" y="4941888"/>
            <a:ext cx="14398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solidFill>
                  <a:schemeClr val="bg1"/>
                </a:solidFill>
              </a:rPr>
              <a:t>图</a:t>
            </a:r>
            <a:r>
              <a:rPr lang="en-US" altLang="zh-CN" sz="2400" dirty="0">
                <a:solidFill>
                  <a:schemeClr val="bg1"/>
                </a:solidFill>
              </a:rPr>
              <a:t>1</a:t>
            </a:r>
            <a:endParaRPr lang="zh-CN" altLang="en-US" sz="2400" dirty="0">
              <a:solidFill>
                <a:schemeClr val="bg1"/>
              </a:solidFill>
            </a:endParaRPr>
          </a:p>
        </p:txBody>
      </p:sp>
      <p:sp>
        <p:nvSpPr>
          <p:cNvPr id="15365" name="矩形 4"/>
          <p:cNvSpPr/>
          <p:nvPr/>
        </p:nvSpPr>
        <p:spPr>
          <a:xfrm>
            <a:off x="738188" y="5316538"/>
            <a:ext cx="7508875"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solidFill>
                  <a:schemeClr val="bg1"/>
                </a:solidFill>
              </a:rPr>
              <a:t>       如果把第一个频率最低的频率分量看作“</a:t>
            </a:r>
            <a:r>
              <a:rPr lang="en-US" altLang="zh-CN" sz="2400" dirty="0">
                <a:solidFill>
                  <a:schemeClr val="bg1"/>
                </a:solidFill>
              </a:rPr>
              <a:t>1”</a:t>
            </a:r>
            <a:r>
              <a:rPr lang="zh-CN" altLang="en-US" sz="2400" dirty="0">
                <a:solidFill>
                  <a:schemeClr val="bg1"/>
                </a:solidFill>
              </a:rPr>
              <a:t>，就有了构建频域的最基本单元。</a:t>
            </a:r>
            <a:endParaRPr lang="zh-CN"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914400" y="620713"/>
            <a:ext cx="7315200" cy="4432300"/>
          </a:xfrm>
          <a:prstGeom prst="rect">
            <a:avLst/>
          </a:prstGeom>
          <a:noFill/>
          <a:ln w="9525">
            <a:noFill/>
          </a:ln>
        </p:spPr>
      </p:pic>
      <p:sp>
        <p:nvSpPr>
          <p:cNvPr id="16387" name="TextBox 3"/>
          <p:cNvSpPr txBox="1"/>
          <p:nvPr/>
        </p:nvSpPr>
        <p:spPr>
          <a:xfrm>
            <a:off x="3492500" y="5445125"/>
            <a:ext cx="6461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solidFill>
                  <a:schemeClr val="bg1"/>
                </a:solidFill>
              </a:rPr>
              <a:t>图</a:t>
            </a:r>
            <a:r>
              <a:rPr lang="en-US" altLang="zh-CN" sz="2400" dirty="0">
                <a:solidFill>
                  <a:schemeClr val="bg1"/>
                </a:solidFill>
              </a:rPr>
              <a:t>2</a:t>
            </a:r>
            <a:endParaRPr lang="zh-CN" altLang="en-US" sz="24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p:cNvPicPr>
            <a:picLocks noChangeAspect="1"/>
          </p:cNvPicPr>
          <p:nvPr/>
        </p:nvPicPr>
        <p:blipFill>
          <a:blip r:embed="rId1"/>
          <a:stretch>
            <a:fillRect/>
          </a:stretch>
        </p:blipFill>
        <p:spPr>
          <a:xfrm>
            <a:off x="407988" y="404813"/>
            <a:ext cx="8275637" cy="5167312"/>
          </a:xfrm>
          <a:prstGeom prst="rect">
            <a:avLst/>
          </a:prstGeom>
          <a:noFill/>
          <a:ln w="9525">
            <a:noFill/>
          </a:ln>
        </p:spPr>
      </p:pic>
      <p:sp>
        <p:nvSpPr>
          <p:cNvPr id="17411" name="TextBox 3"/>
          <p:cNvSpPr txBox="1"/>
          <p:nvPr/>
        </p:nvSpPr>
        <p:spPr>
          <a:xfrm>
            <a:off x="3132138" y="5876925"/>
            <a:ext cx="16557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solidFill>
                  <a:schemeClr val="bg1"/>
                </a:solidFill>
              </a:rPr>
              <a:t>图</a:t>
            </a:r>
            <a:r>
              <a:rPr lang="en-US" altLang="zh-CN" sz="2400" dirty="0">
                <a:solidFill>
                  <a:schemeClr val="bg1"/>
                </a:solidFill>
              </a:rPr>
              <a:t>3</a:t>
            </a:r>
            <a:endParaRPr lang="zh-CN" altLang="en-US" sz="24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内容占位符 2"/>
          <p:cNvSpPr>
            <a:spLocks noGrp="1"/>
          </p:cNvSpPr>
          <p:nvPr>
            <p:ph idx="1"/>
          </p:nvPr>
        </p:nvSpPr>
        <p:spPr>
          <a:xfrm>
            <a:off x="684213" y="404813"/>
            <a:ext cx="7772400" cy="4114800"/>
          </a:xfrm>
          <a:ln/>
        </p:spPr>
        <p:txBody>
          <a:bodyPr vert="horz" wrap="square" lIns="91440" tIns="45720" rIns="91440" bIns="45720" anchor="t"/>
          <a:p>
            <a:r>
              <a:rPr lang="zh-CN" altLang="en-US" dirty="0">
                <a:solidFill>
                  <a:schemeClr val="bg1"/>
                </a:solidFill>
              </a:rPr>
              <a:t>矩形波在频域里的另一个模样：</a:t>
            </a:r>
            <a:endParaRPr lang="zh-CN" altLang="en-US" dirty="0">
              <a:solidFill>
                <a:schemeClr val="bg1"/>
              </a:solidFill>
            </a:endParaRPr>
          </a:p>
        </p:txBody>
      </p:sp>
      <p:pic>
        <p:nvPicPr>
          <p:cNvPr id="18435" name="Picture 2"/>
          <p:cNvPicPr>
            <a:picLocks noChangeAspect="1"/>
          </p:cNvPicPr>
          <p:nvPr/>
        </p:nvPicPr>
        <p:blipFill>
          <a:blip r:embed="rId1"/>
          <a:stretch>
            <a:fillRect/>
          </a:stretch>
        </p:blipFill>
        <p:spPr>
          <a:xfrm>
            <a:off x="925513" y="1052513"/>
            <a:ext cx="7315200" cy="52070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内容占位符 2"/>
          <p:cNvSpPr>
            <a:spLocks noGrp="1"/>
          </p:cNvSpPr>
          <p:nvPr>
            <p:ph idx="1"/>
          </p:nvPr>
        </p:nvSpPr>
        <p:spPr>
          <a:xfrm>
            <a:off x="827088" y="620713"/>
            <a:ext cx="7772400" cy="4114800"/>
          </a:xfrm>
          <a:ln/>
        </p:spPr>
        <p:txBody>
          <a:bodyPr vert="horz" wrap="square" lIns="91440" tIns="45720" rIns="91440" bIns="45720" anchor="t"/>
          <a:p>
            <a:r>
              <a:rPr lang="zh-CN" altLang="en-US" dirty="0">
                <a:solidFill>
                  <a:schemeClr val="bg1"/>
                </a:solidFill>
              </a:rPr>
              <a:t>各个角度的完整图：</a:t>
            </a:r>
            <a:endParaRPr lang="zh-CN" altLang="en-US" dirty="0">
              <a:solidFill>
                <a:schemeClr val="bg1"/>
              </a:solidFill>
            </a:endParaRPr>
          </a:p>
        </p:txBody>
      </p:sp>
      <p:pic>
        <p:nvPicPr>
          <p:cNvPr id="19459" name="Picture 2"/>
          <p:cNvPicPr>
            <a:picLocks noChangeAspect="1"/>
          </p:cNvPicPr>
          <p:nvPr/>
        </p:nvPicPr>
        <p:blipFill>
          <a:blip r:embed="rId1"/>
          <a:stretch>
            <a:fillRect/>
          </a:stretch>
        </p:blipFill>
        <p:spPr>
          <a:xfrm>
            <a:off x="598488" y="1268413"/>
            <a:ext cx="8077200" cy="50292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内容占位符 2"/>
          <p:cNvSpPr>
            <a:spLocks noGrp="1"/>
          </p:cNvSpPr>
          <p:nvPr>
            <p:ph idx="1"/>
          </p:nvPr>
        </p:nvSpPr>
        <p:spPr>
          <a:xfrm>
            <a:off x="611188" y="765175"/>
            <a:ext cx="7772400" cy="4114800"/>
          </a:xfrm>
          <a:ln/>
        </p:spPr>
        <p:txBody>
          <a:bodyPr vert="horz" wrap="square" lIns="91440" tIns="45720" rIns="91440" bIns="45720" anchor="t"/>
          <a:p>
            <a:r>
              <a:rPr lang="zh-CN" altLang="en-US" dirty="0">
                <a:solidFill>
                  <a:schemeClr val="bg1"/>
                </a:solidFill>
              </a:rPr>
              <a:t>傅里叶级数告诉我们，周期信号都可以分解为有限或无限个正弦波或余弦波的叠加，且这些波的频率都是原始信号频率</a:t>
            </a:r>
            <a:r>
              <a:rPr lang="en-US" altLang="zh-CN" dirty="0">
                <a:solidFill>
                  <a:schemeClr val="bg1"/>
                </a:solidFill>
              </a:rPr>
              <a:t>f0</a:t>
            </a:r>
            <a:r>
              <a:rPr lang="zh-CN" altLang="en-US" dirty="0">
                <a:solidFill>
                  <a:schemeClr val="bg1"/>
                </a:solidFill>
              </a:rPr>
              <a:t>的整数倍。</a:t>
            </a:r>
            <a:endParaRPr lang="zh-CN" altLang="en-US" dirty="0">
              <a:solidFill>
                <a:schemeClr val="bg1"/>
              </a:solidFill>
            </a:endParaRPr>
          </a:p>
          <a:p>
            <a:endParaRPr lang="zh-CN" altLang="en-US" dirty="0"/>
          </a:p>
        </p:txBody>
      </p:sp>
      <p:pic>
        <p:nvPicPr>
          <p:cNvPr id="20483" name="Picture 2"/>
          <p:cNvPicPr>
            <a:picLocks noChangeAspect="1"/>
          </p:cNvPicPr>
          <p:nvPr/>
        </p:nvPicPr>
        <p:blipFill>
          <a:blip r:embed="rId1"/>
          <a:stretch>
            <a:fillRect/>
          </a:stretch>
        </p:blipFill>
        <p:spPr>
          <a:xfrm>
            <a:off x="188595" y="3141345"/>
            <a:ext cx="8870950" cy="1890713"/>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a:ln/>
        </p:spPr>
        <p:txBody>
          <a:bodyPr vert="horz" wrap="square" lIns="91440" tIns="45720" rIns="91440" bIns="45720" anchor="ctr"/>
          <a:p>
            <a:endParaRPr lang="zh-CN" altLang="en-US" dirty="0"/>
          </a:p>
        </p:txBody>
      </p:sp>
      <p:sp>
        <p:nvSpPr>
          <p:cNvPr id="21507" name="内容占位符 2"/>
          <p:cNvSpPr>
            <a:spLocks noGrp="1"/>
          </p:cNvSpPr>
          <p:nvPr>
            <p:ph idx="1"/>
          </p:nvPr>
        </p:nvSpPr>
        <p:spPr>
          <a:ln/>
        </p:spPr>
        <p:txBody>
          <a:bodyPr vert="horz" wrap="square" lIns="91440" tIns="45720" rIns="91440" bIns="45720" anchor="t"/>
          <a:p>
            <a:endParaRPr lang="zh-CN" altLang="en-US" dirty="0"/>
          </a:p>
        </p:txBody>
      </p:sp>
      <p:pic>
        <p:nvPicPr>
          <p:cNvPr id="21508" name="Picture 2"/>
          <p:cNvPicPr>
            <a:picLocks noChangeAspect="1"/>
          </p:cNvPicPr>
          <p:nvPr/>
        </p:nvPicPr>
        <p:blipFill>
          <a:blip r:embed="rId1"/>
          <a:stretch>
            <a:fillRect/>
          </a:stretch>
        </p:blipFill>
        <p:spPr>
          <a:xfrm>
            <a:off x="900113" y="304800"/>
            <a:ext cx="7016750" cy="5970588"/>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Rectangle 3"/>
          <p:cNvSpPr>
            <a:spLocks noChangeArrowheads="1"/>
          </p:cNvSpPr>
          <p:nvPr/>
        </p:nvSpPr>
        <p:spPr bwMode="auto">
          <a:xfrm>
            <a:off x="684213" y="1844675"/>
            <a:ext cx="7848600" cy="3357563"/>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
                <a:srgbClr val="996633"/>
              </a:buClr>
              <a:buSzPct val="70000"/>
              <a:buFont typeface="Wingdings" panose="05000000000000000000" pitchFamily="2" charset="2"/>
              <a:buChar char="z"/>
              <a:defRPr/>
            </a:pPr>
            <a:r>
              <a:rPr kumimoji="1" lang="zh-CN" altLang="en-US" sz="2600" b="1"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rPr>
              <a:t>我们人类视觉所感受到的是在空间域和时间域的信号。</a:t>
            </a:r>
            <a:endParaRPr kumimoji="1" lang="zh-CN" altLang="en-US" sz="2600" b="1"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rgbClr val="996633"/>
              </a:buClr>
              <a:buSzPct val="70000"/>
              <a:buFont typeface="Wingdings" panose="05000000000000000000" pitchFamily="2" charset="2"/>
              <a:buChar char="z"/>
              <a:defRPr/>
            </a:pPr>
            <a:r>
              <a:rPr kumimoji="1" lang="zh-CN" altLang="en-US" sz="2600" b="1"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rPr>
              <a:t>但是，往往许多问题在频域中讨论时，有其非常方便分析的一面。例如，空间位置上的变化不改变信号的频域特性。</a:t>
            </a:r>
            <a:endParaRPr kumimoji="1" lang="zh-CN" altLang="en-US" sz="2600" b="1"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rgbClr val="996633"/>
              </a:buClr>
              <a:buSzPct val="70000"/>
              <a:buFont typeface="Wingdings" panose="05000000000000000000" pitchFamily="2" charset="2"/>
              <a:buChar char="z"/>
              <a:defRPr/>
            </a:pPr>
            <a:r>
              <a:rPr kumimoji="1" lang="zh-CN" altLang="en-US" sz="2600" b="1" i="0" u="none" strike="noStrike" kern="1200" cap="none" spc="0" normalizeH="0" baseline="0" noProof="0">
                <a:ln>
                  <a:noFill/>
                </a:ln>
                <a:solidFill>
                  <a:schemeClr val="bg1"/>
                </a:solidFill>
                <a:effectLst/>
                <a:uLnTx/>
                <a:uFillTx/>
                <a:latin typeface="Times New Roman" panose="02020603050405020304" pitchFamily="18" charset="0"/>
                <a:ea typeface="宋体" panose="02010600030101010101" pitchFamily="2" charset="-122"/>
                <a:cs typeface="+mn-cs"/>
              </a:rPr>
              <a:t>图像变换，是指通过某种数学映射，将图像信号从空域变换到另外的域上进行分析的手段。</a:t>
            </a:r>
            <a:r>
              <a:rPr kumimoji="1" lang="zh-CN" altLang="en-US" sz="32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黑体" panose="02010609060101010101" pitchFamily="49" charset="-122"/>
                <a:cs typeface="+mn-cs"/>
              </a:rPr>
              <a:t>　</a:t>
            </a:r>
            <a:endParaRPr kumimoji="1" lang="zh-CN" altLang="en-US" sz="32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黑体" panose="02010609060101010101" pitchFamily="49" charset="-122"/>
              <a:cs typeface="+mn-cs"/>
            </a:endParaRPr>
          </a:p>
        </p:txBody>
      </p:sp>
      <p:sp>
        <p:nvSpPr>
          <p:cNvPr id="4099" name="Rectangle 4"/>
          <p:cNvSpPr>
            <a:spLocks noGrp="1"/>
          </p:cNvSpPr>
          <p:nvPr>
            <p:ph type="title"/>
          </p:nvPr>
        </p:nvSpPr>
        <p:spPr>
          <a:ln/>
        </p:spPr>
        <p:txBody>
          <a:bodyPr vert="horz" wrap="square" lIns="91440" tIns="45720" rIns="91440" bIns="45720" anchor="ctr"/>
          <a:p>
            <a:pPr eaLnBrk="1" hangingPunct="1"/>
            <a:endParaRPr lang="zh-C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内容占位符 2"/>
          <p:cNvSpPr>
            <a:spLocks noGrp="1"/>
          </p:cNvSpPr>
          <p:nvPr>
            <p:ph idx="1"/>
          </p:nvPr>
        </p:nvSpPr>
        <p:spPr>
          <a:xfrm>
            <a:off x="685800" y="404813"/>
            <a:ext cx="7772400" cy="5691187"/>
          </a:xfrm>
          <a:ln/>
        </p:spPr>
        <p:txBody>
          <a:bodyPr vert="horz" wrap="square" lIns="91440" tIns="45720" rIns="91440" bIns="45720" anchor="t"/>
          <a:p>
            <a:r>
              <a:rPr lang="zh-CN" altLang="en-US" sz="2400" dirty="0">
                <a:solidFill>
                  <a:schemeClr val="bg1"/>
                </a:solidFill>
              </a:rPr>
              <a:t>对于非周期信号，我们不能简单地将它展开为可数个正弦波的叠加，但是可以利用傅里叶变换展开为不可数的正弦波的叠加，其表达式可以通过</a:t>
            </a:r>
            <a:r>
              <a:rPr lang="en-US" altLang="zh-CN" sz="2400" dirty="0">
                <a:solidFill>
                  <a:schemeClr val="bg1"/>
                </a:solidFill>
              </a:rPr>
              <a:t>f0→∞</a:t>
            </a:r>
            <a:r>
              <a:rPr lang="zh-CN" altLang="en-US" sz="2400" dirty="0">
                <a:solidFill>
                  <a:schemeClr val="bg1"/>
                </a:solidFill>
              </a:rPr>
              <a:t>简单得到。</a:t>
            </a:r>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a:p>
            <a:r>
              <a:rPr lang="zh-CN" altLang="en-US" sz="2400" dirty="0">
                <a:solidFill>
                  <a:schemeClr val="bg1"/>
                </a:solidFill>
              </a:rPr>
              <a:t>我们日常遇到的琴音、震动等都可以分解为正弦波的叠加</a:t>
            </a:r>
            <a:endParaRPr lang="zh-CN" altLang="en-US" sz="2400" dirty="0">
              <a:solidFill>
                <a:schemeClr val="bg1"/>
              </a:solidFill>
            </a:endParaRPr>
          </a:p>
        </p:txBody>
      </p:sp>
      <p:pic>
        <p:nvPicPr>
          <p:cNvPr id="22531" name="Picture 2"/>
          <p:cNvPicPr>
            <a:picLocks noChangeAspect="1"/>
          </p:cNvPicPr>
          <p:nvPr/>
        </p:nvPicPr>
        <p:blipFill>
          <a:blip r:embed="rId1"/>
          <a:stretch>
            <a:fillRect/>
          </a:stretch>
        </p:blipFill>
        <p:spPr>
          <a:xfrm>
            <a:off x="1763713" y="1773238"/>
            <a:ext cx="5105400" cy="13684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4213" y="765175"/>
            <a:ext cx="77724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时域与频率域之间的关系</a:t>
            </a: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       傅里叶级数，在时域是一个周期且连续的函数，而在频域是一个非周期离散的函数。</a:t>
            </a:r>
            <a:endParaRPr kumimoji="1" lang="zh-CN" altLang="en-US" sz="3200" b="0" i="0" u="none" strike="noStrike" kern="0" cap="none" spc="0" normalizeH="0" baseline="0" noProof="0" dirty="0">
              <a:ln>
                <a:noFill/>
              </a:ln>
              <a:solidFill>
                <a:schemeClr val="bg1"/>
              </a:solidFill>
              <a:effectLst/>
              <a:uLnTx/>
              <a:uFillTx/>
              <a:latin typeface="+mn-lt"/>
              <a:ea typeface="+mn-ea"/>
              <a:cs typeface="+mn-cs"/>
            </a:endParaRPr>
          </a:p>
        </p:txBody>
      </p:sp>
      <p:pic>
        <p:nvPicPr>
          <p:cNvPr id="23555" name="Picture 2"/>
          <p:cNvPicPr>
            <a:picLocks noChangeAspect="1"/>
          </p:cNvPicPr>
          <p:nvPr/>
        </p:nvPicPr>
        <p:blipFill>
          <a:blip r:embed="rId1"/>
          <a:stretch>
            <a:fillRect/>
          </a:stretch>
        </p:blipFill>
        <p:spPr>
          <a:xfrm>
            <a:off x="511175" y="3182938"/>
            <a:ext cx="8237538" cy="18129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内容占位符 2"/>
          <p:cNvSpPr>
            <a:spLocks noGrp="1"/>
          </p:cNvSpPr>
          <p:nvPr>
            <p:ph idx="1"/>
          </p:nvPr>
        </p:nvSpPr>
        <p:spPr>
          <a:xfrm>
            <a:off x="684213" y="908050"/>
            <a:ext cx="7772400" cy="4114800"/>
          </a:xfrm>
          <a:ln/>
        </p:spPr>
        <p:txBody>
          <a:bodyPr vert="horz" wrap="square" lIns="91440" tIns="45720" rIns="91440" bIns="45720" anchor="t"/>
          <a:p>
            <a:r>
              <a:rPr lang="zh-CN" altLang="en-US" sz="2800" dirty="0">
                <a:solidFill>
                  <a:schemeClr val="bg1"/>
                </a:solidFill>
              </a:rPr>
              <a:t>傅里叶变换，则是将一个时域非周期的连续信号，转换为一个在频域非周期的连续信号。</a:t>
            </a:r>
            <a:endParaRPr lang="en-US" altLang="zh-CN" sz="2800"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zh-CN" altLang="en-US" sz="2800" dirty="0">
                <a:solidFill>
                  <a:schemeClr val="bg1"/>
                </a:solidFill>
              </a:rPr>
              <a:t>傅里叶变换实际上是对一个周期无限大的函数进行傅里叶变换。因此在傅里叶变换在频域上就从离散谱变成了连续谱</a:t>
            </a:r>
            <a:r>
              <a:rPr lang="zh-CN" altLang="en-US" dirty="0">
                <a:solidFill>
                  <a:schemeClr val="bg1"/>
                </a:solidFill>
              </a:rPr>
              <a:t>。</a:t>
            </a:r>
            <a:endParaRPr lang="zh-CN" altLang="en-US" dirty="0">
              <a:solidFill>
                <a:schemeClr val="bg1"/>
              </a:solidFill>
            </a:endParaRPr>
          </a:p>
        </p:txBody>
      </p:sp>
      <p:pic>
        <p:nvPicPr>
          <p:cNvPr id="24579" name="Picture 2"/>
          <p:cNvPicPr>
            <a:picLocks noChangeAspect="1"/>
          </p:cNvPicPr>
          <p:nvPr/>
        </p:nvPicPr>
        <p:blipFill>
          <a:blip r:embed="rId1"/>
          <a:stretch>
            <a:fillRect/>
          </a:stretch>
        </p:blipFill>
        <p:spPr>
          <a:xfrm>
            <a:off x="468313" y="2135188"/>
            <a:ext cx="8207375" cy="16922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内容占位符 2"/>
          <p:cNvSpPr>
            <a:spLocks noGrp="1"/>
          </p:cNvSpPr>
          <p:nvPr>
            <p:ph idx="1"/>
          </p:nvPr>
        </p:nvSpPr>
        <p:spPr>
          <a:xfrm>
            <a:off x="900113" y="4868863"/>
            <a:ext cx="7772400" cy="1008062"/>
          </a:xfrm>
          <a:ln/>
        </p:spPr>
        <p:txBody>
          <a:bodyPr vert="horz" wrap="square" lIns="91440" tIns="45720" rIns="91440" bIns="45720" anchor="t"/>
          <a:p>
            <a:r>
              <a:rPr lang="zh-CN" altLang="en-US" sz="2400" dirty="0">
                <a:solidFill>
                  <a:schemeClr val="bg1"/>
                </a:solidFill>
              </a:rPr>
              <a:t>为了能让这些波浪更清晰的看到，图作者没有选用正确的计算参数，而是选择了一些让图片更美观的参数</a:t>
            </a:r>
            <a:endParaRPr lang="zh-CN" altLang="en-US" sz="2400" dirty="0">
              <a:solidFill>
                <a:schemeClr val="bg1"/>
              </a:solidFill>
            </a:endParaRPr>
          </a:p>
        </p:txBody>
      </p:sp>
      <p:pic>
        <p:nvPicPr>
          <p:cNvPr id="25603" name="Picture 2" descr="https://pic4.zhimg.com/ece53f825c6de629befba3de12f929a7_b.jpg"/>
          <p:cNvPicPr>
            <a:picLocks noChangeAspect="1"/>
          </p:cNvPicPr>
          <p:nvPr/>
        </p:nvPicPr>
        <p:blipFill>
          <a:blip r:embed="rId1"/>
          <a:stretch>
            <a:fillRect/>
          </a:stretch>
        </p:blipFill>
        <p:spPr>
          <a:xfrm>
            <a:off x="571500" y="701675"/>
            <a:ext cx="7480300" cy="3951288"/>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noRot="1" noChangeAspect="1" noMove="1" noResize="1" noEditPoints="1" noAdjustHandles="1" noChangeArrowheads="1" noChangeShapeType="1" noTextEdit="1"/>
          </p:cNvSpPr>
          <p:nvPr>
            <p:ph idx="1"/>
          </p:nvPr>
        </p:nvSpPr>
        <p:spPr bwMode="auto">
          <a:xfrm>
            <a:off x="609600" y="332656"/>
            <a:ext cx="7848600" cy="4648200"/>
          </a:xfrm>
          <a:blipFill rotWithShape="1">
            <a:blip r:embed="rId1"/>
            <a:stretch>
              <a:fillRect l="-1165" r="-1087" b="-36614"/>
            </a:stretch>
          </a:blipFill>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a:ln>
                  <a:noFill/>
                </a:ln>
                <a:noFill/>
                <a:effectLst/>
                <a:uLnTx/>
                <a:uFillTx/>
                <a:latin typeface="+mn-lt"/>
                <a:ea typeface="+mn-ea"/>
                <a:cs typeface="+mn-cs"/>
              </a:rPr>
              <a:t> </a:t>
            </a:r>
            <a:endParaRPr kumimoji="1" lang="zh-CN" altLang="en-US" sz="3200" b="0" i="0" u="none" strike="noStrike" kern="0" cap="none" spc="0" normalizeH="0" baseline="0" noProof="0">
              <a:ln>
                <a:noFill/>
              </a:ln>
              <a:noFill/>
              <a:effectLst/>
              <a:uLnTx/>
              <a:uFillTx/>
              <a:latin typeface="+mn-lt"/>
              <a:ea typeface="+mn-ea"/>
              <a:cs typeface="+mn-cs"/>
            </a:endParaRPr>
          </a:p>
        </p:txBody>
      </p:sp>
      <p:graphicFrame>
        <p:nvGraphicFramePr>
          <p:cNvPr id="26627" name="Object 3"/>
          <p:cNvGraphicFramePr>
            <a:graphicFrameLocks noChangeAspect="1"/>
          </p:cNvGraphicFramePr>
          <p:nvPr/>
        </p:nvGraphicFramePr>
        <p:xfrm>
          <a:off x="388938" y="2708275"/>
          <a:ext cx="8650287" cy="742950"/>
        </p:xfrm>
        <a:graphic>
          <a:graphicData uri="http://schemas.openxmlformats.org/presentationml/2006/ole">
            <mc:AlternateContent xmlns:mc="http://schemas.openxmlformats.org/markup-compatibility/2006">
              <mc:Choice xmlns:v="urn:schemas-microsoft-com:vml" Requires="v">
                <p:oleObj spid="_x0000_s3076" name="" r:id="rId2" imgW="3873500" imgH="342900" progId="Equation.3">
                  <p:embed/>
                </p:oleObj>
              </mc:Choice>
              <mc:Fallback>
                <p:oleObj name="" r:id="rId2" imgW="3873500" imgH="342900" progId="Equation.3">
                  <p:embed/>
                  <p:pic>
                    <p:nvPicPr>
                      <p:cNvPr id="0" name="图片 3075"/>
                      <p:cNvPicPr/>
                      <p:nvPr/>
                    </p:nvPicPr>
                    <p:blipFill>
                      <a:blip r:embed="rId3"/>
                      <a:stretch>
                        <a:fillRect/>
                      </a:stretch>
                    </p:blipFill>
                    <p:spPr>
                      <a:xfrm>
                        <a:off x="388938" y="2708275"/>
                        <a:ext cx="8650287" cy="742950"/>
                      </a:xfrm>
                      <a:prstGeom prst="rect">
                        <a:avLst/>
                      </a:prstGeom>
                      <a:solidFill>
                        <a:schemeClr val="bg1"/>
                      </a:solidFill>
                      <a:ln w="38100">
                        <a:noFill/>
                        <a:miter/>
                      </a:ln>
                    </p:spPr>
                  </p:pic>
                </p:oleObj>
              </mc:Fallback>
            </mc:AlternateContent>
          </a:graphicData>
        </a:graphic>
      </p:graphicFrame>
      <p:graphicFrame>
        <p:nvGraphicFramePr>
          <p:cNvPr id="26628" name="Object 4"/>
          <p:cNvGraphicFramePr>
            <a:graphicFrameLocks noChangeAspect="1"/>
          </p:cNvGraphicFramePr>
          <p:nvPr/>
        </p:nvGraphicFramePr>
        <p:xfrm>
          <a:off x="696913" y="5084763"/>
          <a:ext cx="8037512" cy="857250"/>
        </p:xfrm>
        <a:graphic>
          <a:graphicData uri="http://schemas.openxmlformats.org/presentationml/2006/ole">
            <mc:AlternateContent xmlns:mc="http://schemas.openxmlformats.org/markup-compatibility/2006">
              <mc:Choice xmlns:v="urn:schemas-microsoft-com:vml" Requires="v">
                <p:oleObj spid="_x0000_s3077" name="" r:id="rId4" imgW="3073400" imgH="342900" progId="Equation.3">
                  <p:embed/>
                </p:oleObj>
              </mc:Choice>
              <mc:Fallback>
                <p:oleObj name="" r:id="rId4" imgW="3073400" imgH="342900" progId="Equation.3">
                  <p:embed/>
                  <p:pic>
                    <p:nvPicPr>
                      <p:cNvPr id="0" name="图片 3076"/>
                      <p:cNvPicPr/>
                      <p:nvPr/>
                    </p:nvPicPr>
                    <p:blipFill>
                      <a:blip r:embed="rId5"/>
                      <a:stretch>
                        <a:fillRect/>
                      </a:stretch>
                    </p:blipFill>
                    <p:spPr>
                      <a:xfrm>
                        <a:off x="696913" y="5084763"/>
                        <a:ext cx="8037512" cy="857250"/>
                      </a:xfrm>
                      <a:prstGeom prst="rect">
                        <a:avLst/>
                      </a:prstGeom>
                      <a:solidFill>
                        <a:schemeClr val="bg1"/>
                      </a:solidFill>
                      <a:ln w="38100">
                        <a:noFill/>
                        <a:miter/>
                      </a:ln>
                    </p:spPr>
                  </p:pic>
                </p:oleObj>
              </mc:Fallback>
            </mc:AlternateContent>
          </a:graphicData>
        </a:graphic>
      </p:graphicFrame>
      <p:sp>
        <p:nvSpPr>
          <p:cNvPr id="26629" name="Rectangle 2"/>
          <p:cNvSpPr/>
          <p:nvPr/>
        </p:nvSpPr>
        <p:spPr>
          <a:xfrm>
            <a:off x="2843213" y="161925"/>
            <a:ext cx="37401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b="1" dirty="0">
                <a:solidFill>
                  <a:srgbClr val="FFFF00"/>
                </a:solidFill>
                <a:latin typeface="宋体" panose="02010600030101010101" pitchFamily="2" charset="-122"/>
              </a:rPr>
              <a:t>3.2</a:t>
            </a:r>
            <a:r>
              <a:rPr lang="zh-CN" altLang="en-US" b="1" dirty="0">
                <a:solidFill>
                  <a:srgbClr val="FFFF00"/>
                </a:solidFill>
                <a:latin typeface="宋体" panose="02010600030101010101" pitchFamily="2" charset="-122"/>
              </a:rPr>
              <a:t>傅立叶变换</a:t>
            </a:r>
            <a:endParaRPr lang="zh-CN" altLang="en-US" b="1" dirty="0">
              <a:solidFill>
                <a:srgbClr val="FFFF00"/>
              </a:solidFill>
              <a:latin typeface="宋体" panose="02010600030101010101" pitchFamily="2" charset="-122"/>
            </a:endParaRPr>
          </a:p>
        </p:txBody>
      </p:sp>
      <p:sp>
        <p:nvSpPr>
          <p:cNvPr id="26630" name="TextBox 1"/>
          <p:cNvSpPr txBox="1"/>
          <p:nvPr/>
        </p:nvSpPr>
        <p:spPr>
          <a:xfrm>
            <a:off x="468313" y="6038850"/>
            <a:ext cx="7262812"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dirty="0">
                <a:solidFill>
                  <a:schemeClr val="bg1"/>
                </a:solidFill>
              </a:rPr>
              <a:t>复数的概念：</a:t>
            </a:r>
            <a:r>
              <a:rPr lang="en-US" altLang="zh-CN" sz="1800" dirty="0">
                <a:solidFill>
                  <a:schemeClr val="bg1"/>
                </a:solidFill>
              </a:rPr>
              <a:t>https://www.zhihu.com/question/23234701/answer/26017000</a:t>
            </a:r>
            <a:endParaRPr lang="zh-CN" altLang="en-US" sz="1800" dirty="0">
              <a:solidFill>
                <a:schemeClr val="bg1"/>
              </a:solidFill>
            </a:endParaRPr>
          </a:p>
        </p:txBody>
      </p:sp>
      <p:pic>
        <p:nvPicPr>
          <p:cNvPr id="26631" name="Picture 7"/>
          <p:cNvPicPr>
            <a:picLocks noChangeAspect="1"/>
          </p:cNvPicPr>
          <p:nvPr/>
        </p:nvPicPr>
        <p:blipFill>
          <a:blip r:embed="rId6"/>
          <a:stretch>
            <a:fillRect/>
          </a:stretch>
        </p:blipFill>
        <p:spPr>
          <a:xfrm>
            <a:off x="1852613" y="6407150"/>
            <a:ext cx="1981200" cy="342900"/>
          </a:xfrm>
          <a:prstGeom prst="rect">
            <a:avLst/>
          </a:prstGeom>
          <a:noFill/>
          <a:ln w="9525">
            <a:noFill/>
          </a:ln>
        </p:spPr>
      </p:pic>
      <p:sp>
        <p:nvSpPr>
          <p:cNvPr id="26632" name="TextBox 1"/>
          <p:cNvSpPr txBox="1"/>
          <p:nvPr/>
        </p:nvSpPr>
        <p:spPr>
          <a:xfrm>
            <a:off x="485775" y="6418263"/>
            <a:ext cx="13398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dirty="0">
                <a:solidFill>
                  <a:schemeClr val="bg1"/>
                </a:solidFill>
              </a:rPr>
              <a:t>欧拉公式：</a:t>
            </a:r>
            <a:endParaRPr lang="zh-CN" altLang="en-US" sz="18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idx="1"/>
          </p:nvPr>
        </p:nvSpPr>
        <p:spPr>
          <a:xfrm>
            <a:off x="685800" y="609600"/>
            <a:ext cx="7772400" cy="4114800"/>
          </a:xfrm>
          <a:ln/>
        </p:spPr>
        <p:txBody>
          <a:bodyPr vert="horz" wrap="square" lIns="91440" tIns="45720" rIns="91440" bIns="45720" anchor="t"/>
          <a:p>
            <a:pPr marL="0" indent="579755" algn="just" eaLnBrk="1" hangingPunct="1">
              <a:buNone/>
            </a:pPr>
            <a:r>
              <a:rPr lang="zh-CN" altLang="en-US" sz="2400" dirty="0">
                <a:solidFill>
                  <a:schemeClr val="bg1"/>
                </a:solidFill>
                <a:latin typeface="宋体" panose="02010600030101010101" pitchFamily="2" charset="-122"/>
              </a:rPr>
              <a:t>这里</a:t>
            </a:r>
            <a:r>
              <a:rPr lang="en-US" altLang="zh-CN" sz="2400" i="1" dirty="0">
                <a:solidFill>
                  <a:schemeClr val="bg1"/>
                </a:solidFill>
              </a:rPr>
              <a:t>f</a:t>
            </a:r>
            <a:r>
              <a:rPr lang="en-US" altLang="zh-CN" sz="2400" dirty="0">
                <a:solidFill>
                  <a:schemeClr val="bg1"/>
                </a:solidFill>
                <a:latin typeface="宋体" panose="02010600030101010101" pitchFamily="2" charset="-122"/>
              </a:rPr>
              <a:t>(</a:t>
            </a:r>
            <a:r>
              <a:rPr lang="en-US" altLang="zh-CN" sz="2400" i="1" dirty="0">
                <a:solidFill>
                  <a:schemeClr val="bg1"/>
                </a:solidFill>
              </a:rPr>
              <a:t>x</a:t>
            </a:r>
            <a:r>
              <a:rPr lang="en-US" altLang="zh-CN" sz="2400" dirty="0">
                <a:solidFill>
                  <a:schemeClr val="bg1"/>
                </a:solidFill>
                <a:latin typeface="宋体" panose="02010600030101010101" pitchFamily="2" charset="-122"/>
              </a:rPr>
              <a:t>)</a:t>
            </a:r>
            <a:r>
              <a:rPr lang="zh-CN" altLang="en-US" sz="2400" dirty="0">
                <a:solidFill>
                  <a:schemeClr val="bg1"/>
                </a:solidFill>
                <a:latin typeface="宋体" panose="02010600030101010101" pitchFamily="2" charset="-122"/>
              </a:rPr>
              <a:t>是实函数，它的傅立叶变换</a:t>
            </a:r>
            <a:r>
              <a:rPr lang="en-US" altLang="zh-CN" sz="2400" i="1" dirty="0">
                <a:solidFill>
                  <a:schemeClr val="bg1"/>
                </a:solidFill>
              </a:rPr>
              <a:t>F</a:t>
            </a:r>
            <a:r>
              <a:rPr lang="en-US" altLang="zh-CN" sz="2400" dirty="0">
                <a:solidFill>
                  <a:schemeClr val="bg1"/>
                </a:solidFill>
                <a:latin typeface="宋体" panose="02010600030101010101" pitchFamily="2" charset="-122"/>
              </a:rPr>
              <a:t>(</a:t>
            </a:r>
            <a:r>
              <a:rPr lang="en-US" altLang="zh-CN" sz="2400" i="1" dirty="0">
                <a:solidFill>
                  <a:schemeClr val="bg1"/>
                </a:solidFill>
              </a:rPr>
              <a:t>u</a:t>
            </a:r>
            <a:r>
              <a:rPr lang="en-US" altLang="zh-CN" sz="2400" dirty="0">
                <a:solidFill>
                  <a:schemeClr val="bg1"/>
                </a:solidFill>
                <a:latin typeface="宋体" panose="02010600030101010101" pitchFamily="2" charset="-122"/>
              </a:rPr>
              <a:t>)</a:t>
            </a:r>
            <a:r>
              <a:rPr lang="zh-CN" altLang="en-US" sz="2400" dirty="0">
                <a:solidFill>
                  <a:schemeClr val="bg1"/>
                </a:solidFill>
                <a:latin typeface="宋体" panose="02010600030101010101" pitchFamily="2" charset="-122"/>
              </a:rPr>
              <a:t>通常是复函数。</a:t>
            </a:r>
            <a:r>
              <a:rPr lang="en-US" altLang="zh-CN" sz="2400" i="1" dirty="0">
                <a:solidFill>
                  <a:schemeClr val="bg1"/>
                </a:solidFill>
              </a:rPr>
              <a:t>F</a:t>
            </a:r>
            <a:r>
              <a:rPr lang="en-US" altLang="zh-CN" sz="2400" dirty="0">
                <a:solidFill>
                  <a:schemeClr val="bg1"/>
                </a:solidFill>
                <a:latin typeface="宋体" panose="02010600030101010101" pitchFamily="2" charset="-122"/>
              </a:rPr>
              <a:t>(</a:t>
            </a:r>
            <a:r>
              <a:rPr lang="en-US" altLang="zh-CN" sz="2400" i="1" dirty="0">
                <a:solidFill>
                  <a:schemeClr val="bg1"/>
                </a:solidFill>
              </a:rPr>
              <a:t>u</a:t>
            </a:r>
            <a:r>
              <a:rPr lang="en-US" altLang="zh-CN" sz="2400" dirty="0">
                <a:solidFill>
                  <a:schemeClr val="bg1"/>
                </a:solidFill>
              </a:rPr>
              <a:t>)</a:t>
            </a:r>
            <a:r>
              <a:rPr lang="zh-CN" altLang="en-US" sz="2400" dirty="0">
                <a:solidFill>
                  <a:schemeClr val="bg1"/>
                </a:solidFill>
                <a:latin typeface="宋体" panose="02010600030101010101" pitchFamily="2" charset="-122"/>
              </a:rPr>
              <a:t>的实部、虚部、振幅、能量和相位分别表示如下： </a:t>
            </a:r>
            <a:endParaRPr lang="zh-CN" altLang="en-US" sz="2400" dirty="0">
              <a:solidFill>
                <a:schemeClr val="bg1"/>
              </a:solidFill>
              <a:latin typeface="宋体" panose="02010600030101010101" pitchFamily="2" charset="-122"/>
            </a:endParaRPr>
          </a:p>
          <a:p>
            <a:pPr marL="0" indent="579755" algn="just" eaLnBrk="1" hangingPunct="1">
              <a:buNone/>
            </a:pPr>
            <a:endParaRPr lang="zh-CN" altLang="en-US" sz="2400" dirty="0">
              <a:solidFill>
                <a:schemeClr val="bg1"/>
              </a:solidFill>
              <a:latin typeface="宋体" panose="02010600030101010101" pitchFamily="2" charset="-122"/>
            </a:endParaRPr>
          </a:p>
          <a:p>
            <a:pPr marL="0" indent="579755" eaLnBrk="1" hangingPunct="1">
              <a:buNone/>
            </a:pPr>
            <a:endParaRPr lang="en-US" altLang="zh-CN" sz="2400" dirty="0">
              <a:solidFill>
                <a:schemeClr val="bg1"/>
              </a:solidFill>
              <a:latin typeface="宋体" panose="02010600030101010101" pitchFamily="2" charset="-122"/>
            </a:endParaRPr>
          </a:p>
        </p:txBody>
      </p:sp>
      <p:graphicFrame>
        <p:nvGraphicFramePr>
          <p:cNvPr id="27651" name="Object 3"/>
          <p:cNvGraphicFramePr>
            <a:graphicFrameLocks noChangeAspect="1"/>
          </p:cNvGraphicFramePr>
          <p:nvPr/>
        </p:nvGraphicFramePr>
        <p:xfrm>
          <a:off x="1295400" y="1828800"/>
          <a:ext cx="6553200" cy="581025"/>
        </p:xfrm>
        <a:graphic>
          <a:graphicData uri="http://schemas.openxmlformats.org/presentationml/2006/ole">
            <mc:AlternateContent xmlns:mc="http://schemas.openxmlformats.org/markup-compatibility/2006">
              <mc:Choice xmlns:v="urn:schemas-microsoft-com:vml" Requires="v">
                <p:oleObj spid="_x0000_s3080" name="" r:id="rId1" imgW="3289300" imgH="254000" progId="Equation.3">
                  <p:embed/>
                </p:oleObj>
              </mc:Choice>
              <mc:Fallback>
                <p:oleObj name="" r:id="rId1" imgW="3289300" imgH="254000" progId="Equation.3">
                  <p:embed/>
                  <p:pic>
                    <p:nvPicPr>
                      <p:cNvPr id="0" name="图片 3079"/>
                      <p:cNvPicPr/>
                      <p:nvPr/>
                    </p:nvPicPr>
                    <p:blipFill>
                      <a:blip r:embed="rId2"/>
                      <a:stretch>
                        <a:fillRect/>
                      </a:stretch>
                    </p:blipFill>
                    <p:spPr>
                      <a:xfrm>
                        <a:off x="1295400" y="1828800"/>
                        <a:ext cx="6553200" cy="581025"/>
                      </a:xfrm>
                      <a:prstGeom prst="rect">
                        <a:avLst/>
                      </a:prstGeom>
                      <a:solidFill>
                        <a:schemeClr val="bg1"/>
                      </a:solidFill>
                      <a:ln w="38100">
                        <a:noFill/>
                        <a:miter/>
                      </a:ln>
                    </p:spPr>
                  </p:pic>
                </p:oleObj>
              </mc:Fallback>
            </mc:AlternateContent>
          </a:graphicData>
        </a:graphic>
      </p:graphicFrame>
      <p:graphicFrame>
        <p:nvGraphicFramePr>
          <p:cNvPr id="27652" name="Object 4"/>
          <p:cNvGraphicFramePr>
            <a:graphicFrameLocks noChangeAspect="1"/>
          </p:cNvGraphicFramePr>
          <p:nvPr/>
        </p:nvGraphicFramePr>
        <p:xfrm>
          <a:off x="1295400" y="2362200"/>
          <a:ext cx="6553200" cy="517525"/>
        </p:xfrm>
        <a:graphic>
          <a:graphicData uri="http://schemas.openxmlformats.org/presentationml/2006/ole">
            <mc:AlternateContent xmlns:mc="http://schemas.openxmlformats.org/markup-compatibility/2006">
              <mc:Choice xmlns:v="urn:schemas-microsoft-com:vml" Requires="v">
                <p:oleObj spid="_x0000_s3084" name="" r:id="rId3" imgW="3632200" imgH="254000" progId="Equation.3">
                  <p:embed/>
                </p:oleObj>
              </mc:Choice>
              <mc:Fallback>
                <p:oleObj name="" r:id="rId3" imgW="3632200" imgH="254000" progId="Equation.3">
                  <p:embed/>
                  <p:pic>
                    <p:nvPicPr>
                      <p:cNvPr id="0" name="图片 3083"/>
                      <p:cNvPicPr/>
                      <p:nvPr/>
                    </p:nvPicPr>
                    <p:blipFill>
                      <a:blip r:embed="rId4"/>
                      <a:stretch>
                        <a:fillRect/>
                      </a:stretch>
                    </p:blipFill>
                    <p:spPr>
                      <a:xfrm>
                        <a:off x="1295400" y="2362200"/>
                        <a:ext cx="6553200" cy="517525"/>
                      </a:xfrm>
                      <a:prstGeom prst="rect">
                        <a:avLst/>
                      </a:prstGeom>
                      <a:solidFill>
                        <a:schemeClr val="bg1"/>
                      </a:solidFill>
                      <a:ln w="38100">
                        <a:noFill/>
                        <a:miter/>
                      </a:ln>
                    </p:spPr>
                  </p:pic>
                </p:oleObj>
              </mc:Fallback>
            </mc:AlternateContent>
          </a:graphicData>
        </a:graphic>
      </p:graphicFrame>
      <p:graphicFrame>
        <p:nvGraphicFramePr>
          <p:cNvPr id="27653" name="Object 5"/>
          <p:cNvGraphicFramePr>
            <a:graphicFrameLocks noChangeAspect="1"/>
          </p:cNvGraphicFramePr>
          <p:nvPr/>
        </p:nvGraphicFramePr>
        <p:xfrm>
          <a:off x="1295400" y="2879725"/>
          <a:ext cx="6553200" cy="714375"/>
        </p:xfrm>
        <a:graphic>
          <a:graphicData uri="http://schemas.openxmlformats.org/presentationml/2006/ole">
            <mc:AlternateContent xmlns:mc="http://schemas.openxmlformats.org/markup-compatibility/2006">
              <mc:Choice xmlns:v="urn:schemas-microsoft-com:vml" Requires="v">
                <p:oleObj spid="_x0000_s3081" name="" r:id="rId5" imgW="3670300" imgH="406400" progId="Equation.3">
                  <p:embed/>
                </p:oleObj>
              </mc:Choice>
              <mc:Fallback>
                <p:oleObj name="" r:id="rId5" imgW="3670300" imgH="406400" progId="Equation.3">
                  <p:embed/>
                  <p:pic>
                    <p:nvPicPr>
                      <p:cNvPr id="0" name="图片 3080"/>
                      <p:cNvPicPr/>
                      <p:nvPr/>
                    </p:nvPicPr>
                    <p:blipFill>
                      <a:blip r:embed="rId6"/>
                      <a:stretch>
                        <a:fillRect/>
                      </a:stretch>
                    </p:blipFill>
                    <p:spPr>
                      <a:xfrm>
                        <a:off x="1295400" y="2879725"/>
                        <a:ext cx="6553200" cy="714375"/>
                      </a:xfrm>
                      <a:prstGeom prst="rect">
                        <a:avLst/>
                      </a:prstGeom>
                      <a:solidFill>
                        <a:schemeClr val="bg1"/>
                      </a:solidFill>
                      <a:ln w="38100">
                        <a:noFill/>
                        <a:miter/>
                      </a:ln>
                    </p:spPr>
                  </p:pic>
                </p:oleObj>
              </mc:Fallback>
            </mc:AlternateContent>
          </a:graphicData>
        </a:graphic>
      </p:graphicFrame>
      <p:graphicFrame>
        <p:nvGraphicFramePr>
          <p:cNvPr id="27654" name="Object 6"/>
          <p:cNvGraphicFramePr>
            <a:graphicFrameLocks noChangeAspect="1"/>
          </p:cNvGraphicFramePr>
          <p:nvPr/>
        </p:nvGraphicFramePr>
        <p:xfrm>
          <a:off x="1295400" y="3505200"/>
          <a:ext cx="6553200" cy="574675"/>
        </p:xfrm>
        <a:graphic>
          <a:graphicData uri="http://schemas.openxmlformats.org/presentationml/2006/ole">
            <mc:AlternateContent xmlns:mc="http://schemas.openxmlformats.org/markup-compatibility/2006">
              <mc:Choice xmlns:v="urn:schemas-microsoft-com:vml" Requires="v">
                <p:oleObj spid="_x0000_s3087" name="" r:id="rId7" imgW="3975100" imgH="279400" progId="Equation.3">
                  <p:embed/>
                </p:oleObj>
              </mc:Choice>
              <mc:Fallback>
                <p:oleObj name="" r:id="rId7" imgW="3975100" imgH="279400" progId="Equation.3">
                  <p:embed/>
                  <p:pic>
                    <p:nvPicPr>
                      <p:cNvPr id="0" name="图片 3086"/>
                      <p:cNvPicPr/>
                      <p:nvPr/>
                    </p:nvPicPr>
                    <p:blipFill>
                      <a:blip r:embed="rId8"/>
                      <a:stretch>
                        <a:fillRect/>
                      </a:stretch>
                    </p:blipFill>
                    <p:spPr>
                      <a:xfrm>
                        <a:off x="1295400" y="3505200"/>
                        <a:ext cx="6553200" cy="574675"/>
                      </a:xfrm>
                      <a:prstGeom prst="rect">
                        <a:avLst/>
                      </a:prstGeom>
                      <a:solidFill>
                        <a:schemeClr val="bg1"/>
                      </a:solidFill>
                      <a:ln w="38100">
                        <a:noFill/>
                        <a:miter/>
                      </a:ln>
                    </p:spPr>
                  </p:pic>
                </p:oleObj>
              </mc:Fallback>
            </mc:AlternateContent>
          </a:graphicData>
        </a:graphic>
      </p:graphicFrame>
      <p:graphicFrame>
        <p:nvGraphicFramePr>
          <p:cNvPr id="27655" name="Object 7"/>
          <p:cNvGraphicFramePr>
            <a:graphicFrameLocks noChangeAspect="1"/>
          </p:cNvGraphicFramePr>
          <p:nvPr/>
        </p:nvGraphicFramePr>
        <p:xfrm>
          <a:off x="1295400" y="4114800"/>
          <a:ext cx="6553200" cy="727075"/>
        </p:xfrm>
        <a:graphic>
          <a:graphicData uri="http://schemas.openxmlformats.org/presentationml/2006/ole">
            <mc:AlternateContent xmlns:mc="http://schemas.openxmlformats.org/markup-compatibility/2006">
              <mc:Choice xmlns:v="urn:schemas-microsoft-com:vml" Requires="v">
                <p:oleObj spid="_x0000_s3088" name="" r:id="rId9" imgW="3886200" imgH="419100" progId="Equation.3">
                  <p:embed/>
                </p:oleObj>
              </mc:Choice>
              <mc:Fallback>
                <p:oleObj name="" r:id="rId9" imgW="3886200" imgH="419100" progId="Equation.3">
                  <p:embed/>
                  <p:pic>
                    <p:nvPicPr>
                      <p:cNvPr id="0" name="图片 3087"/>
                      <p:cNvPicPr/>
                      <p:nvPr/>
                    </p:nvPicPr>
                    <p:blipFill>
                      <a:blip r:embed="rId10"/>
                      <a:stretch>
                        <a:fillRect/>
                      </a:stretch>
                    </p:blipFill>
                    <p:spPr>
                      <a:xfrm>
                        <a:off x="1295400" y="4114800"/>
                        <a:ext cx="6553200" cy="727075"/>
                      </a:xfrm>
                      <a:prstGeom prst="rect">
                        <a:avLst/>
                      </a:prstGeom>
                      <a:solidFill>
                        <a:schemeClr val="bg1"/>
                      </a:solidFill>
                      <a:ln w="38100">
                        <a:noFill/>
                        <a:miter/>
                      </a:ln>
                    </p:spPr>
                  </p:pic>
                </p:oleObj>
              </mc:Fallback>
            </mc:AlternateContent>
          </a:graphicData>
        </a:graphic>
      </p:graphicFrame>
      <p:graphicFrame>
        <p:nvGraphicFramePr>
          <p:cNvPr id="27656" name="Object 8"/>
          <p:cNvGraphicFramePr>
            <a:graphicFrameLocks noChangeAspect="1"/>
          </p:cNvGraphicFramePr>
          <p:nvPr/>
        </p:nvGraphicFramePr>
        <p:xfrm>
          <a:off x="1295400" y="4876800"/>
          <a:ext cx="6553200" cy="450850"/>
        </p:xfrm>
        <a:graphic>
          <a:graphicData uri="http://schemas.openxmlformats.org/presentationml/2006/ole">
            <mc:AlternateContent xmlns:mc="http://schemas.openxmlformats.org/markup-compatibility/2006">
              <mc:Choice xmlns:v="urn:schemas-microsoft-com:vml" Requires="v">
                <p:oleObj spid="_x0000_s3079" name="" r:id="rId11" imgW="3517900" imgH="228600" progId="Equation.3">
                  <p:embed/>
                </p:oleObj>
              </mc:Choice>
              <mc:Fallback>
                <p:oleObj name="" r:id="rId11" imgW="3517900" imgH="228600" progId="Equation.3">
                  <p:embed/>
                  <p:pic>
                    <p:nvPicPr>
                      <p:cNvPr id="0" name="图片 3078"/>
                      <p:cNvPicPr/>
                      <p:nvPr/>
                    </p:nvPicPr>
                    <p:blipFill>
                      <a:blip r:embed="rId12"/>
                      <a:stretch>
                        <a:fillRect/>
                      </a:stretch>
                    </p:blipFill>
                    <p:spPr>
                      <a:xfrm>
                        <a:off x="1295400" y="4876800"/>
                        <a:ext cx="6553200" cy="450850"/>
                      </a:xfrm>
                      <a:prstGeom prst="rect">
                        <a:avLst/>
                      </a:prstGeom>
                      <a:solidFill>
                        <a:schemeClr val="bg1"/>
                      </a:solidFill>
                      <a:ln w="38100">
                        <a:noFill/>
                        <a:miter/>
                      </a:ln>
                    </p:spPr>
                  </p:pic>
                </p:oleObj>
              </mc:Fallback>
            </mc:AlternateContent>
          </a:graphicData>
        </a:graphic>
      </p:graphicFrame>
      <p:sp>
        <p:nvSpPr>
          <p:cNvPr id="27657" name="Rectangle 9"/>
          <p:cNvSpPr/>
          <p:nvPr/>
        </p:nvSpPr>
        <p:spPr>
          <a:xfrm>
            <a:off x="914400" y="5486400"/>
            <a:ext cx="7543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solidFill>
                  <a:schemeClr val="bg1"/>
                </a:solidFill>
                <a:latin typeface="宋体" panose="02010600030101010101" pitchFamily="2" charset="-122"/>
              </a:rPr>
              <a:t>傅立叶变换中出现的变量</a:t>
            </a:r>
            <a:r>
              <a:rPr lang="en-US" altLang="zh-CN" sz="2400" i="1" dirty="0">
                <a:solidFill>
                  <a:schemeClr val="bg1"/>
                </a:solidFill>
              </a:rPr>
              <a:t>u </a:t>
            </a:r>
            <a:r>
              <a:rPr lang="zh-CN" altLang="en-US" sz="2400" dirty="0">
                <a:solidFill>
                  <a:schemeClr val="bg1"/>
                </a:solidFill>
                <a:latin typeface="宋体" panose="02010600030101010101" pitchFamily="2" charset="-122"/>
              </a:rPr>
              <a:t>通常称为频率变量。</a:t>
            </a:r>
            <a:r>
              <a:rPr lang="zh-CN" altLang="en-US" sz="1400" dirty="0"/>
              <a:t> </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idx="1"/>
          </p:nvPr>
        </p:nvSpPr>
        <p:spPr>
          <a:xfrm>
            <a:off x="533400" y="609600"/>
            <a:ext cx="8153400" cy="4114800"/>
          </a:xfrm>
          <a:ln/>
        </p:spPr>
        <p:txBody>
          <a:bodyPr vert="horz" wrap="square" lIns="91440" tIns="45720" rIns="91440" bIns="45720" anchor="t"/>
          <a:p>
            <a:pPr marL="0" indent="0" eaLnBrk="1" hangingPunct="1">
              <a:buNone/>
            </a:pPr>
            <a:r>
              <a:rPr lang="en-US" altLang="zh-CN" sz="2400" b="1" dirty="0">
                <a:solidFill>
                  <a:srgbClr val="FFFF00"/>
                </a:solidFill>
                <a:latin typeface="宋体" panose="02010600030101010101" pitchFamily="2" charset="-122"/>
              </a:rPr>
              <a:t>2. </a:t>
            </a:r>
            <a:r>
              <a:rPr lang="zh-CN" altLang="en-US" sz="2400" b="1" dirty="0">
                <a:solidFill>
                  <a:srgbClr val="FFFF00"/>
                </a:solidFill>
                <a:latin typeface="宋体" panose="02010600030101010101" pitchFamily="2" charset="-122"/>
              </a:rPr>
              <a:t>二维连续函数的傅立叶变换</a:t>
            </a:r>
            <a:endParaRPr lang="zh-CN" altLang="en-US" sz="2400" b="1" dirty="0">
              <a:solidFill>
                <a:srgbClr val="FFFF00"/>
              </a:solidFill>
              <a:latin typeface="宋体" panose="02010600030101010101" pitchFamily="2" charset="-122"/>
            </a:endParaRPr>
          </a:p>
          <a:p>
            <a:pPr marL="0" indent="0" eaLnBrk="1" hangingPunct="1">
              <a:buNone/>
            </a:pPr>
            <a:r>
              <a:rPr lang="zh-CN" altLang="en-US" sz="2400" dirty="0">
                <a:solidFill>
                  <a:schemeClr val="bg1"/>
                </a:solidFill>
                <a:latin typeface="宋体" panose="02010600030101010101" pitchFamily="2" charset="-122"/>
              </a:rPr>
              <a:t>    傅立叶变换很容易推广到二维的情况。如果</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zh-CN" altLang="en-US" sz="2400" dirty="0">
                <a:solidFill>
                  <a:schemeClr val="bg1"/>
                </a:solidFill>
              </a:rPr>
              <a:t>，</a:t>
            </a:r>
            <a:r>
              <a:rPr lang="en-US" altLang="zh-CN" sz="2400" i="1" dirty="0">
                <a:solidFill>
                  <a:schemeClr val="bg1"/>
                </a:solidFill>
              </a:rPr>
              <a:t>y</a:t>
            </a:r>
            <a:r>
              <a:rPr lang="en-US" altLang="zh-CN" sz="2400" dirty="0">
                <a:solidFill>
                  <a:schemeClr val="bg1"/>
                </a:solidFill>
              </a:rPr>
              <a:t>)</a:t>
            </a:r>
            <a:r>
              <a:rPr lang="zh-CN" altLang="en-US" sz="2400" dirty="0">
                <a:solidFill>
                  <a:schemeClr val="bg1"/>
                </a:solidFill>
                <a:latin typeface="宋体" panose="02010600030101010101" pitchFamily="2" charset="-122"/>
              </a:rPr>
              <a:t>是连续和可积的，且</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zh-CN" altLang="en-US" sz="2400" dirty="0">
                <a:solidFill>
                  <a:schemeClr val="bg1"/>
                </a:solidFill>
                <a:latin typeface="宋体" panose="02010600030101010101" pitchFamily="2" charset="-122"/>
              </a:rPr>
              <a:t>是可积的，则二维傅立叶变换对为</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sp>
        <p:nvSpPr>
          <p:cNvPr id="28675" name="Rectangle 3"/>
          <p:cNvSpPr/>
          <p:nvPr/>
        </p:nvSpPr>
        <p:spPr>
          <a:xfrm>
            <a:off x="2805113" y="30241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28676" name="Object 4"/>
          <p:cNvGraphicFramePr>
            <a:graphicFrameLocks noChangeAspect="1"/>
          </p:cNvGraphicFramePr>
          <p:nvPr/>
        </p:nvGraphicFramePr>
        <p:xfrm>
          <a:off x="838200" y="2209800"/>
          <a:ext cx="7924800" cy="1816100"/>
        </p:xfrm>
        <a:graphic>
          <a:graphicData uri="http://schemas.openxmlformats.org/presentationml/2006/ole">
            <mc:AlternateContent xmlns:mc="http://schemas.openxmlformats.org/markup-compatibility/2006">
              <mc:Choice xmlns:v="urn:schemas-microsoft-com:vml" Requires="v">
                <p:oleObj spid="_x0000_s3089" name="" r:id="rId1" imgW="3530600" imgH="812800" progId="Equation.3">
                  <p:embed/>
                </p:oleObj>
              </mc:Choice>
              <mc:Fallback>
                <p:oleObj name="" r:id="rId1" imgW="3530600" imgH="812800" progId="Equation.3">
                  <p:embed/>
                  <p:pic>
                    <p:nvPicPr>
                      <p:cNvPr id="0" name="图片 3088"/>
                      <p:cNvPicPr/>
                      <p:nvPr/>
                    </p:nvPicPr>
                    <p:blipFill>
                      <a:blip r:embed="rId2"/>
                      <a:stretch>
                        <a:fillRect/>
                      </a:stretch>
                    </p:blipFill>
                    <p:spPr>
                      <a:xfrm>
                        <a:off x="838200" y="2209800"/>
                        <a:ext cx="7924800" cy="1816100"/>
                      </a:xfrm>
                      <a:prstGeom prst="rect">
                        <a:avLst/>
                      </a:prstGeom>
                      <a:solidFill>
                        <a:srgbClr val="FFFFFF"/>
                      </a:solidFill>
                      <a:ln w="38100">
                        <a:noFill/>
                        <a:miter/>
                      </a:ln>
                    </p:spPr>
                  </p:pic>
                </p:oleObj>
              </mc:Fallback>
            </mc:AlternateContent>
          </a:graphicData>
        </a:graphic>
      </p:graphicFrame>
      <p:sp>
        <p:nvSpPr>
          <p:cNvPr id="28677" name="Rectangle 5"/>
          <p:cNvSpPr/>
          <p:nvPr/>
        </p:nvSpPr>
        <p:spPr>
          <a:xfrm>
            <a:off x="685800" y="3733800"/>
            <a:ext cx="79248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386080" eaLnBrk="1" hangingPunct="1">
              <a:spcBef>
                <a:spcPct val="0"/>
              </a:spcBef>
              <a:buNone/>
            </a:pPr>
            <a:endParaRPr lang="en-US" altLang="zh-CN" sz="2400" dirty="0">
              <a:solidFill>
                <a:schemeClr val="bg1"/>
              </a:solidFill>
              <a:latin typeface="宋体" panose="02010600030101010101" pitchFamily="2" charset="-122"/>
            </a:endParaRPr>
          </a:p>
          <a:p>
            <a:pPr marL="0" lvl="0" indent="386080" eaLnBrk="1" hangingPunct="1">
              <a:spcBef>
                <a:spcPct val="0"/>
              </a:spcBef>
              <a:buNone/>
            </a:pPr>
            <a:r>
              <a:rPr lang="zh-CN" altLang="en-US" sz="2400" dirty="0">
                <a:solidFill>
                  <a:schemeClr val="bg1"/>
                </a:solidFill>
                <a:latin typeface="宋体" panose="02010600030101010101" pitchFamily="2" charset="-122"/>
              </a:rPr>
              <a:t>二维函数的傅立叶谱、相位和能量谱分别为</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sp>
        <p:nvSpPr>
          <p:cNvPr id="28678" name="Rectangle 6"/>
          <p:cNvSpPr/>
          <p:nvPr/>
        </p:nvSpPr>
        <p:spPr>
          <a:xfrm>
            <a:off x="762000" y="4572000"/>
            <a:ext cx="8382000" cy="1917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0"/>
              </a:spcBef>
              <a:buNone/>
            </a:pPr>
            <a:r>
              <a:rPr lang="en-US" altLang="zh-CN" sz="2400" dirty="0">
                <a:solidFill>
                  <a:schemeClr val="bg1"/>
                </a:solidFill>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)∣=[R</a:t>
            </a:r>
            <a:r>
              <a:rPr lang="en-US" altLang="zh-CN" sz="2400" baseline="30000" dirty="0">
                <a:solidFill>
                  <a:schemeClr val="bg1"/>
                </a:solidFill>
              </a:rPr>
              <a:t>2</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)+I</a:t>
            </a:r>
            <a:r>
              <a:rPr lang="en-US" altLang="zh-CN" sz="2400" baseline="30000" dirty="0">
                <a:solidFill>
                  <a:schemeClr val="bg1"/>
                </a:solidFill>
              </a:rPr>
              <a:t>2</a:t>
            </a:r>
            <a:r>
              <a:rPr lang="en-US" altLang="zh-CN" sz="2400" dirty="0">
                <a:solidFill>
                  <a:schemeClr val="bg1"/>
                </a:solidFill>
              </a:rPr>
              <a:t> (</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baseline="30000" dirty="0">
                <a:solidFill>
                  <a:schemeClr val="bg1"/>
                </a:solidFill>
              </a:rPr>
              <a:t>1/2</a:t>
            </a:r>
            <a:r>
              <a:rPr lang="en-US" altLang="zh-CN" sz="2400" dirty="0">
                <a:solidFill>
                  <a:schemeClr val="bg1"/>
                </a:solidFill>
              </a:rPr>
              <a:t>         (3.2—11)</a:t>
            </a:r>
            <a:endParaRPr lang="en-US" altLang="zh-CN" sz="2400" dirty="0">
              <a:solidFill>
                <a:schemeClr val="bg1"/>
              </a:solidFill>
            </a:endParaRPr>
          </a:p>
          <a:p>
            <a:pPr marL="0" lvl="0" indent="0" algn="just" eaLnBrk="1" hangingPunct="1">
              <a:spcBef>
                <a:spcPct val="0"/>
              </a:spcBef>
              <a:buNone/>
            </a:pPr>
            <a:endParaRPr lang="en-US" altLang="zh-CN" sz="2400" dirty="0">
              <a:solidFill>
                <a:schemeClr val="bg1"/>
              </a:solidFill>
            </a:endParaRPr>
          </a:p>
          <a:p>
            <a:pPr marL="0" lvl="0" indent="0">
              <a:spcBef>
                <a:spcPct val="0"/>
              </a:spcBef>
              <a:buNone/>
            </a:pPr>
            <a:r>
              <a:rPr lang="en-US" altLang="zh-CN" sz="2400" dirty="0">
                <a:solidFill>
                  <a:schemeClr val="bg1"/>
                </a:solidFill>
              </a:rPr>
              <a:t>   φ(</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)=tan</a:t>
            </a:r>
            <a:r>
              <a:rPr lang="en-US" altLang="zh-CN" sz="2400" baseline="30000" dirty="0">
                <a:solidFill>
                  <a:schemeClr val="bg1"/>
                </a:solidFill>
              </a:rPr>
              <a:t>-1</a:t>
            </a:r>
            <a:r>
              <a:rPr lang="en-US" altLang="zh-CN" sz="2400" dirty="0">
                <a:solidFill>
                  <a:schemeClr val="bg1"/>
                </a:solidFill>
              </a:rPr>
              <a:t> [I(</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zh-CN" altLang="en-US" sz="2400" dirty="0">
                <a:solidFill>
                  <a:schemeClr val="bg1"/>
                </a:solidFill>
              </a:rPr>
              <a:t>／</a:t>
            </a:r>
            <a:r>
              <a:rPr lang="en-US" altLang="zh-CN" sz="2400" dirty="0">
                <a:solidFill>
                  <a:schemeClr val="bg1"/>
                </a:solidFill>
              </a:rPr>
              <a:t>R(</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       (3.2—12) </a:t>
            </a:r>
            <a:endParaRPr lang="en-US" altLang="zh-CN" sz="2400" dirty="0">
              <a:solidFill>
                <a:schemeClr val="bg1"/>
              </a:solidFill>
            </a:endParaRPr>
          </a:p>
          <a:p>
            <a:pPr marL="0" lvl="0" indent="0">
              <a:spcBef>
                <a:spcPct val="0"/>
              </a:spcBef>
              <a:buNone/>
            </a:pPr>
            <a:endParaRPr lang="en-US" altLang="zh-CN" sz="2400" dirty="0">
              <a:solidFill>
                <a:schemeClr val="bg1"/>
              </a:solidFill>
            </a:endParaRPr>
          </a:p>
          <a:p>
            <a:pPr marL="0" lvl="0" indent="0">
              <a:spcBef>
                <a:spcPct val="0"/>
              </a:spcBef>
              <a:buNone/>
            </a:pPr>
            <a:r>
              <a:rPr lang="en-US" altLang="zh-CN" sz="2400" dirty="0">
                <a:solidFill>
                  <a:schemeClr val="bg1"/>
                </a:solidFill>
              </a:rPr>
              <a:t>    E(</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)=R</a:t>
            </a:r>
            <a:r>
              <a:rPr lang="en-US" altLang="zh-CN" sz="2400" baseline="30000" dirty="0">
                <a:solidFill>
                  <a:schemeClr val="bg1"/>
                </a:solidFill>
              </a:rPr>
              <a:t>2</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)+I</a:t>
            </a:r>
            <a:r>
              <a:rPr lang="en-US" altLang="zh-CN" sz="2400" baseline="30000" dirty="0">
                <a:solidFill>
                  <a:schemeClr val="bg1"/>
                </a:solidFill>
              </a:rPr>
              <a:t>2</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              (3.2—13) </a:t>
            </a:r>
            <a:endParaRPr lang="en-US" altLang="zh-CN" sz="2400" dirty="0">
              <a:solidFill>
                <a:schemeClr val="bg1"/>
              </a:solidFill>
            </a:endParaRPr>
          </a:p>
        </p:txBody>
      </p:sp>
      <p:graphicFrame>
        <p:nvGraphicFramePr>
          <p:cNvPr id="28679" name="Object 7"/>
          <p:cNvGraphicFramePr>
            <a:graphicFrameLocks noChangeAspect="1"/>
          </p:cNvGraphicFramePr>
          <p:nvPr/>
        </p:nvGraphicFramePr>
        <p:xfrm>
          <a:off x="0" y="3441700"/>
          <a:ext cx="114300" cy="219075"/>
        </p:xfrm>
        <a:graphic>
          <a:graphicData uri="http://schemas.openxmlformats.org/presentationml/2006/ole">
            <mc:AlternateContent xmlns:mc="http://schemas.openxmlformats.org/markup-compatibility/2006">
              <mc:Choice xmlns:v="urn:schemas-microsoft-com:vml" Requires="v">
                <p:oleObj spid="_x0000_s3085" name="" r:id="rId3" imgW="114300" imgH="215900" progId="Equation.3">
                  <p:embed/>
                </p:oleObj>
              </mc:Choice>
              <mc:Fallback>
                <p:oleObj name="" r:id="rId3" imgW="114300" imgH="215900" progId="Equation.3">
                  <p:embed/>
                  <p:pic>
                    <p:nvPicPr>
                      <p:cNvPr id="0" name="图片 3084"/>
                      <p:cNvPicPr/>
                      <p:nvPr/>
                    </p:nvPicPr>
                    <p:blipFill>
                      <a:blip r:embed="rId4"/>
                      <a:stretch>
                        <a:fillRect/>
                      </a:stretch>
                    </p:blipFill>
                    <p:spPr>
                      <a:xfrm>
                        <a:off x="0" y="3441700"/>
                        <a:ext cx="114300" cy="219075"/>
                      </a:xfrm>
                      <a:prstGeom prst="rect">
                        <a:avLst/>
                      </a:prstGeom>
                      <a:noFill/>
                      <a:ln w="38100">
                        <a:noFill/>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idx="1"/>
          </p:nvPr>
        </p:nvSpPr>
        <p:spPr>
          <a:xfrm>
            <a:off x="685800" y="609600"/>
            <a:ext cx="7772400" cy="1905000"/>
          </a:xfrm>
          <a:ln/>
        </p:spPr>
        <p:txBody>
          <a:bodyPr vert="horz" wrap="square" lIns="91440" tIns="45720" rIns="91440" bIns="45720" anchor="t"/>
          <a:p>
            <a:pPr marL="0" indent="0" algn="ctr" eaLnBrk="1" hangingPunct="1">
              <a:buNone/>
            </a:pPr>
            <a:r>
              <a:rPr lang="en-US" altLang="zh-CN" sz="2400" dirty="0">
                <a:solidFill>
                  <a:schemeClr val="bg1"/>
                </a:solidFill>
                <a:latin typeface="黑体" panose="02010609060101010101" pitchFamily="49" charset="-122"/>
                <a:ea typeface="黑体" panose="02010609060101010101" pitchFamily="49" charset="-122"/>
              </a:rPr>
              <a:t>3.2.2 </a:t>
            </a:r>
            <a:r>
              <a:rPr lang="zh-CN" altLang="en-US" sz="2400" dirty="0">
                <a:solidFill>
                  <a:schemeClr val="bg1"/>
                </a:solidFill>
                <a:latin typeface="黑体" panose="02010609060101010101" pitchFamily="49" charset="-122"/>
                <a:ea typeface="黑体" panose="02010609060101010101" pitchFamily="49" charset="-122"/>
              </a:rPr>
              <a:t>离散函数的傅立叶变换</a:t>
            </a:r>
            <a:endParaRPr lang="zh-CN" altLang="en-US" sz="2400" dirty="0">
              <a:solidFill>
                <a:schemeClr val="bg1"/>
              </a:solidFill>
              <a:latin typeface="黑体" panose="02010609060101010101" pitchFamily="49" charset="-122"/>
              <a:ea typeface="黑体" panose="02010609060101010101" pitchFamily="49" charset="-122"/>
            </a:endParaRPr>
          </a:p>
          <a:p>
            <a:pPr marL="0" indent="0" eaLnBrk="1" hangingPunct="1">
              <a:buNone/>
            </a:pPr>
            <a:r>
              <a:rPr lang="en-US" altLang="zh-CN" sz="2400" b="1" dirty="0">
                <a:solidFill>
                  <a:srgbClr val="FFFF00"/>
                </a:solidFill>
                <a:latin typeface="宋体" panose="02010600030101010101" pitchFamily="2" charset="-122"/>
              </a:rPr>
              <a:t>1.</a:t>
            </a:r>
            <a:r>
              <a:rPr lang="zh-CN" altLang="en-US" sz="2400" b="1" dirty="0">
                <a:solidFill>
                  <a:srgbClr val="FFFF00"/>
                </a:solidFill>
                <a:latin typeface="宋体" panose="02010600030101010101" pitchFamily="2" charset="-122"/>
              </a:rPr>
              <a:t>一维离散函数的傅立叶变换</a:t>
            </a:r>
            <a:endParaRPr lang="zh-CN" altLang="en-US" sz="2400" b="1" dirty="0">
              <a:solidFill>
                <a:srgbClr val="FFFF00"/>
              </a:solidFill>
              <a:latin typeface="宋体" panose="02010600030101010101" pitchFamily="2" charset="-122"/>
            </a:endParaRPr>
          </a:p>
          <a:p>
            <a:pPr marL="0" indent="0" eaLnBrk="1" hangingPunct="1">
              <a:buNone/>
            </a:pPr>
            <a:r>
              <a:rPr lang="zh-CN" altLang="en-US" sz="2000" dirty="0">
                <a:solidFill>
                  <a:schemeClr val="bg1"/>
                </a:solidFill>
              </a:rPr>
              <a:t>        假定取间隔△</a:t>
            </a:r>
            <a:r>
              <a:rPr lang="en-US" altLang="zh-CN" sz="2000" i="1" dirty="0">
                <a:solidFill>
                  <a:schemeClr val="bg1"/>
                </a:solidFill>
              </a:rPr>
              <a:t>x</a:t>
            </a:r>
            <a:r>
              <a:rPr lang="zh-CN" altLang="en-US" sz="2000" dirty="0">
                <a:solidFill>
                  <a:schemeClr val="bg1"/>
                </a:solidFill>
              </a:rPr>
              <a:t>单位的抽样方法将一个连续函数</a:t>
            </a:r>
            <a:r>
              <a:rPr lang="en-US" altLang="zh-CN" sz="2000" i="1" dirty="0">
                <a:solidFill>
                  <a:schemeClr val="bg1"/>
                </a:solidFill>
              </a:rPr>
              <a:t>f</a:t>
            </a:r>
            <a:r>
              <a:rPr lang="en-US" altLang="zh-CN" sz="2000" dirty="0">
                <a:solidFill>
                  <a:schemeClr val="bg1"/>
                </a:solidFill>
              </a:rPr>
              <a:t>(</a:t>
            </a:r>
            <a:r>
              <a:rPr lang="en-US" altLang="zh-CN" sz="2000" i="1" dirty="0">
                <a:solidFill>
                  <a:schemeClr val="bg1"/>
                </a:solidFill>
              </a:rPr>
              <a:t>x</a:t>
            </a:r>
            <a:r>
              <a:rPr lang="en-US" altLang="zh-CN" sz="2000" dirty="0">
                <a:solidFill>
                  <a:schemeClr val="bg1"/>
                </a:solidFill>
              </a:rPr>
              <a:t>)</a:t>
            </a:r>
            <a:r>
              <a:rPr lang="zh-CN" altLang="en-US" sz="2000" dirty="0">
                <a:solidFill>
                  <a:schemeClr val="bg1"/>
                </a:solidFill>
              </a:rPr>
              <a:t>离散化为一个序列</a:t>
            </a:r>
            <a:r>
              <a:rPr lang="en-US" altLang="zh-CN" sz="2000" dirty="0">
                <a:solidFill>
                  <a:schemeClr val="bg1"/>
                </a:solidFill>
              </a:rPr>
              <a:t>{</a:t>
            </a:r>
            <a:r>
              <a:rPr lang="en-US" altLang="zh-CN" sz="2000" i="1" dirty="0">
                <a:solidFill>
                  <a:schemeClr val="bg1"/>
                </a:solidFill>
              </a:rPr>
              <a:t>f</a:t>
            </a:r>
            <a:r>
              <a:rPr lang="en-US" altLang="zh-CN" sz="2000" dirty="0">
                <a:solidFill>
                  <a:schemeClr val="bg1"/>
                </a:solidFill>
              </a:rPr>
              <a:t>(</a:t>
            </a:r>
            <a:r>
              <a:rPr lang="en-US" altLang="zh-CN" sz="2000" i="1" dirty="0">
                <a:solidFill>
                  <a:schemeClr val="bg1"/>
                </a:solidFill>
              </a:rPr>
              <a:t>x</a:t>
            </a:r>
            <a:r>
              <a:rPr lang="en-US" altLang="zh-CN" sz="2000" baseline="-30000" dirty="0">
                <a:solidFill>
                  <a:schemeClr val="bg1"/>
                </a:solidFill>
              </a:rPr>
              <a:t>0</a:t>
            </a:r>
            <a:r>
              <a:rPr lang="en-US" altLang="zh-CN" sz="2000" dirty="0">
                <a:solidFill>
                  <a:schemeClr val="bg1"/>
                </a:solidFill>
              </a:rPr>
              <a:t>)</a:t>
            </a:r>
            <a:r>
              <a:rPr lang="zh-CN" altLang="en-US" sz="2000" dirty="0">
                <a:solidFill>
                  <a:schemeClr val="bg1"/>
                </a:solidFill>
              </a:rPr>
              <a:t>，</a:t>
            </a:r>
            <a:r>
              <a:rPr lang="en-US" altLang="zh-CN" sz="2000" i="1" dirty="0">
                <a:solidFill>
                  <a:schemeClr val="bg1"/>
                </a:solidFill>
              </a:rPr>
              <a:t>f</a:t>
            </a:r>
            <a:r>
              <a:rPr lang="en-US" altLang="zh-CN" sz="2000" dirty="0">
                <a:solidFill>
                  <a:schemeClr val="bg1"/>
                </a:solidFill>
              </a:rPr>
              <a:t>(</a:t>
            </a:r>
            <a:r>
              <a:rPr lang="en-US" altLang="zh-CN" sz="2000" i="1" dirty="0">
                <a:solidFill>
                  <a:schemeClr val="bg1"/>
                </a:solidFill>
              </a:rPr>
              <a:t>x</a:t>
            </a:r>
            <a:r>
              <a:rPr lang="en-US" altLang="zh-CN" sz="2000" baseline="-30000" dirty="0">
                <a:solidFill>
                  <a:schemeClr val="bg1"/>
                </a:solidFill>
              </a:rPr>
              <a:t>0</a:t>
            </a:r>
            <a:r>
              <a:rPr lang="en-US" altLang="zh-CN" sz="2000" dirty="0">
                <a:solidFill>
                  <a:schemeClr val="bg1"/>
                </a:solidFill>
              </a:rPr>
              <a:t>+△</a:t>
            </a:r>
            <a:r>
              <a:rPr lang="en-US" altLang="zh-CN" sz="2000" i="1" dirty="0">
                <a:solidFill>
                  <a:schemeClr val="bg1"/>
                </a:solidFill>
              </a:rPr>
              <a:t>x</a:t>
            </a:r>
            <a:r>
              <a:rPr lang="en-US" altLang="zh-CN" sz="2000" dirty="0">
                <a:solidFill>
                  <a:schemeClr val="bg1"/>
                </a:solidFill>
              </a:rPr>
              <a:t>)</a:t>
            </a:r>
            <a:r>
              <a:rPr lang="zh-CN" altLang="en-US" sz="2000" dirty="0">
                <a:solidFill>
                  <a:schemeClr val="bg1"/>
                </a:solidFill>
              </a:rPr>
              <a:t>，</a:t>
            </a:r>
            <a:r>
              <a:rPr lang="en-US" altLang="zh-CN" sz="2000" dirty="0">
                <a:solidFill>
                  <a:schemeClr val="bg1"/>
                </a:solidFill>
              </a:rPr>
              <a:t>…</a:t>
            </a:r>
            <a:r>
              <a:rPr lang="zh-CN" altLang="en-US" sz="2000" dirty="0">
                <a:solidFill>
                  <a:schemeClr val="bg1"/>
                </a:solidFill>
              </a:rPr>
              <a:t>，</a:t>
            </a:r>
            <a:r>
              <a:rPr lang="en-US" altLang="zh-CN" sz="2000" i="1" dirty="0">
                <a:solidFill>
                  <a:schemeClr val="bg1"/>
                </a:solidFill>
              </a:rPr>
              <a:t>f</a:t>
            </a:r>
            <a:r>
              <a:rPr lang="en-US" altLang="zh-CN" sz="2000" dirty="0">
                <a:solidFill>
                  <a:schemeClr val="bg1"/>
                </a:solidFill>
              </a:rPr>
              <a:t>[</a:t>
            </a:r>
            <a:r>
              <a:rPr lang="en-US" altLang="zh-CN" sz="2000" i="1" dirty="0">
                <a:solidFill>
                  <a:schemeClr val="bg1"/>
                </a:solidFill>
              </a:rPr>
              <a:t>x</a:t>
            </a:r>
            <a:r>
              <a:rPr lang="en-US" altLang="zh-CN" sz="2000" baseline="-30000" dirty="0">
                <a:solidFill>
                  <a:schemeClr val="bg1"/>
                </a:solidFill>
              </a:rPr>
              <a:t>0</a:t>
            </a:r>
            <a:r>
              <a:rPr lang="en-US" altLang="zh-CN" sz="2000" dirty="0">
                <a:solidFill>
                  <a:schemeClr val="bg1"/>
                </a:solidFill>
              </a:rPr>
              <a:t>+(</a:t>
            </a:r>
            <a:r>
              <a:rPr lang="en-US" altLang="zh-CN" sz="2000" i="1" dirty="0">
                <a:solidFill>
                  <a:schemeClr val="bg1"/>
                </a:solidFill>
              </a:rPr>
              <a:t>N</a:t>
            </a:r>
            <a:r>
              <a:rPr lang="en-US" altLang="zh-CN" sz="2000" dirty="0">
                <a:solidFill>
                  <a:schemeClr val="bg1"/>
                </a:solidFill>
              </a:rPr>
              <a:t>-1)△</a:t>
            </a:r>
            <a:r>
              <a:rPr lang="en-US" altLang="zh-CN" sz="2000" i="1" dirty="0">
                <a:solidFill>
                  <a:schemeClr val="bg1"/>
                </a:solidFill>
              </a:rPr>
              <a:t>x</a:t>
            </a:r>
            <a:r>
              <a:rPr lang="en-US" altLang="zh-CN" sz="2000" dirty="0">
                <a:solidFill>
                  <a:schemeClr val="bg1"/>
                </a:solidFill>
              </a:rPr>
              <a:t>]}</a:t>
            </a:r>
            <a:r>
              <a:rPr lang="zh-CN" altLang="en-US" sz="2000" dirty="0">
                <a:solidFill>
                  <a:schemeClr val="bg1"/>
                </a:solidFill>
              </a:rPr>
              <a:t>，如图</a:t>
            </a:r>
            <a:r>
              <a:rPr lang="en-US" altLang="zh-CN" sz="2000" dirty="0">
                <a:solidFill>
                  <a:schemeClr val="bg1"/>
                </a:solidFill>
              </a:rPr>
              <a:t>3.2.3</a:t>
            </a:r>
            <a:r>
              <a:rPr lang="zh-CN" altLang="en-US" sz="2000" dirty="0">
                <a:solidFill>
                  <a:schemeClr val="bg1"/>
                </a:solidFill>
              </a:rPr>
              <a:t>所示。</a:t>
            </a:r>
            <a:r>
              <a:rPr lang="zh-CN" altLang="en-US" sz="2400" dirty="0">
                <a:solidFill>
                  <a:schemeClr val="bg1"/>
                </a:solidFill>
                <a:latin typeface="黑体" panose="02010609060101010101" pitchFamily="49" charset="-122"/>
                <a:ea typeface="黑体" panose="02010609060101010101" pitchFamily="49" charset="-122"/>
              </a:rPr>
              <a:t> </a:t>
            </a:r>
            <a:endParaRPr lang="zh-CN" altLang="en-US" sz="2400" dirty="0">
              <a:solidFill>
                <a:schemeClr val="bg1"/>
              </a:solidFill>
              <a:latin typeface="黑体" panose="02010609060101010101" pitchFamily="49" charset="-122"/>
              <a:ea typeface="黑体" panose="02010609060101010101" pitchFamily="49" charset="-122"/>
            </a:endParaRPr>
          </a:p>
          <a:p>
            <a:pPr marL="0" indent="0" eaLnBrk="1" hangingPunct="1">
              <a:buNone/>
            </a:pPr>
            <a:endParaRPr lang="en-US" altLang="zh-CN" sz="2800" dirty="0"/>
          </a:p>
        </p:txBody>
      </p:sp>
      <p:sp>
        <p:nvSpPr>
          <p:cNvPr id="29699" name="Rectangle 3"/>
          <p:cNvSpPr/>
          <p:nvPr/>
        </p:nvSpPr>
        <p:spPr>
          <a:xfrm>
            <a:off x="3314700" y="27193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29700" name="Object 4"/>
          <p:cNvGraphicFramePr>
            <a:graphicFrameLocks noChangeAspect="1"/>
          </p:cNvGraphicFramePr>
          <p:nvPr/>
        </p:nvGraphicFramePr>
        <p:xfrm>
          <a:off x="2057400" y="2438400"/>
          <a:ext cx="4572000" cy="2581275"/>
        </p:xfrm>
        <a:graphic>
          <a:graphicData uri="http://schemas.openxmlformats.org/presentationml/2006/ole">
            <mc:AlternateContent xmlns:mc="http://schemas.openxmlformats.org/markup-compatibility/2006">
              <mc:Choice xmlns:v="urn:schemas-microsoft-com:vml" Requires="v">
                <p:oleObj spid="_x0000_s3090" name="" r:id="rId1" imgW="2514600" imgH="1421765" progId="Photoshop.Image.6">
                  <p:embed/>
                </p:oleObj>
              </mc:Choice>
              <mc:Fallback>
                <p:oleObj name="" r:id="rId1" imgW="2514600" imgH="1421765" progId="Photoshop.Image.6">
                  <p:embed/>
                  <p:pic>
                    <p:nvPicPr>
                      <p:cNvPr id="0" name="图片 3089"/>
                      <p:cNvPicPr/>
                      <p:nvPr/>
                    </p:nvPicPr>
                    <p:blipFill>
                      <a:blip r:embed="rId2"/>
                      <a:stretch>
                        <a:fillRect/>
                      </a:stretch>
                    </p:blipFill>
                    <p:spPr>
                      <a:xfrm>
                        <a:off x="2057400" y="2438400"/>
                        <a:ext cx="4572000" cy="2581275"/>
                      </a:xfrm>
                      <a:prstGeom prst="rect">
                        <a:avLst/>
                      </a:prstGeom>
                      <a:noFill/>
                      <a:ln w="38100">
                        <a:noFill/>
                        <a:miter/>
                      </a:ln>
                    </p:spPr>
                  </p:pic>
                </p:oleObj>
              </mc:Fallback>
            </mc:AlternateContent>
          </a:graphicData>
        </a:graphic>
      </p:graphicFrame>
      <p:sp>
        <p:nvSpPr>
          <p:cNvPr id="29701" name="Rectangle 5"/>
          <p:cNvSpPr/>
          <p:nvPr/>
        </p:nvSpPr>
        <p:spPr>
          <a:xfrm>
            <a:off x="609600" y="5029200"/>
            <a:ext cx="8686800" cy="1917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宋体" panose="02010600030101010101" pitchFamily="2" charset="-122"/>
              </a:rPr>
              <a:t>    </a:t>
            </a:r>
            <a:r>
              <a:rPr lang="zh-CN" altLang="en-US" sz="2400" dirty="0">
                <a:solidFill>
                  <a:schemeClr val="bg1"/>
                </a:solidFill>
                <a:latin typeface="宋体" panose="02010600030101010101" pitchFamily="2" charset="-122"/>
              </a:rPr>
              <a:t>将序列表示成</a:t>
            </a:r>
            <a:endParaRPr lang="zh-CN" altLang="en-US" sz="2400" dirty="0">
              <a:solidFill>
                <a:schemeClr val="bg1"/>
              </a:solidFill>
            </a:endParaRPr>
          </a:p>
          <a:p>
            <a:pPr marL="0" lvl="0" indent="0" algn="just">
              <a:spcBef>
                <a:spcPct val="0"/>
              </a:spcBef>
              <a:buNone/>
            </a:pPr>
            <a:r>
              <a:rPr lang="zh-CN" altLang="en-US" sz="2400" i="1" dirty="0">
                <a:solidFill>
                  <a:schemeClr val="bg1"/>
                </a:solidFill>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en-US" altLang="zh-CN" sz="2400" baseline="-30000" dirty="0">
                <a:solidFill>
                  <a:schemeClr val="bg1"/>
                </a:solidFill>
              </a:rPr>
              <a:t>0</a:t>
            </a:r>
            <a:r>
              <a:rPr lang="en-US" altLang="zh-CN" sz="2400" dirty="0">
                <a:solidFill>
                  <a:schemeClr val="bg1"/>
                </a:solidFill>
              </a:rPr>
              <a:t>+</a:t>
            </a:r>
            <a:r>
              <a:rPr lang="en-US" altLang="zh-CN" sz="2400" i="1" dirty="0">
                <a:solidFill>
                  <a:schemeClr val="bg1"/>
                </a:solidFill>
              </a:rPr>
              <a:t>x</a:t>
            </a:r>
            <a:r>
              <a:rPr lang="en-US" altLang="zh-CN" sz="2400" dirty="0">
                <a:solidFill>
                  <a:schemeClr val="bg1"/>
                </a:solidFill>
              </a:rPr>
              <a:t>△</a:t>
            </a:r>
            <a:r>
              <a:rPr lang="en-US" altLang="zh-CN" sz="2400" i="1" dirty="0">
                <a:solidFill>
                  <a:schemeClr val="bg1"/>
                </a:solidFill>
              </a:rPr>
              <a:t>x</a:t>
            </a:r>
            <a:r>
              <a:rPr lang="en-US" altLang="zh-CN" sz="2400" dirty="0">
                <a:solidFill>
                  <a:schemeClr val="bg1"/>
                </a:solidFill>
              </a:rPr>
              <a:t>)</a:t>
            </a:r>
            <a:r>
              <a:rPr lang="en-US" altLang="zh-CN" sz="2400" dirty="0">
                <a:solidFill>
                  <a:schemeClr val="bg1"/>
                </a:solidFill>
                <a:latin typeface="宋体" panose="02010600030101010101" pitchFamily="2" charset="-122"/>
              </a:rPr>
              <a:t>              (3.2</a:t>
            </a:r>
            <a:r>
              <a:rPr lang="en-US" altLang="zh-CN" sz="2400" dirty="0">
                <a:solidFill>
                  <a:schemeClr val="bg1"/>
                </a:solidFill>
              </a:rPr>
              <a:t>—</a:t>
            </a:r>
            <a:r>
              <a:rPr lang="en-US" altLang="zh-CN" sz="2400" dirty="0">
                <a:solidFill>
                  <a:schemeClr val="bg1"/>
                </a:solidFill>
                <a:latin typeface="宋体" panose="02010600030101010101" pitchFamily="2" charset="-122"/>
              </a:rPr>
              <a:t>16)</a:t>
            </a:r>
            <a:endParaRPr lang="en-US" altLang="zh-CN" sz="2400" dirty="0">
              <a:solidFill>
                <a:schemeClr val="bg1"/>
              </a:solidFill>
              <a:latin typeface="宋体" panose="02010600030101010101" pitchFamily="2" charset="-122"/>
            </a:endParaRPr>
          </a:p>
          <a:p>
            <a:pPr marL="0" lvl="0" indent="0" algn="just">
              <a:spcBef>
                <a:spcPct val="0"/>
              </a:spcBef>
              <a:buNone/>
            </a:pPr>
            <a:r>
              <a:rPr lang="zh-CN" altLang="en-US" sz="2400" dirty="0">
                <a:solidFill>
                  <a:schemeClr val="bg1"/>
                </a:solidFill>
                <a:latin typeface="宋体" panose="02010600030101010101" pitchFamily="2" charset="-122"/>
              </a:rPr>
              <a:t>即用序列</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(0)</a:t>
            </a:r>
            <a:r>
              <a:rPr lang="zh-CN" altLang="en-US" sz="2400" dirty="0">
                <a:solidFill>
                  <a:schemeClr val="bg1"/>
                </a:solidFill>
                <a:latin typeface="宋体" panose="02010600030101010101" pitchFamily="2" charset="-122"/>
              </a:rPr>
              <a:t>，</a:t>
            </a:r>
            <a:r>
              <a:rPr lang="en-US" altLang="zh-CN" sz="2400" i="1" dirty="0">
                <a:solidFill>
                  <a:schemeClr val="bg1"/>
                </a:solidFill>
              </a:rPr>
              <a:t>f</a:t>
            </a:r>
            <a:r>
              <a:rPr lang="en-US" altLang="zh-CN" sz="2400" dirty="0">
                <a:solidFill>
                  <a:schemeClr val="bg1"/>
                </a:solidFill>
              </a:rPr>
              <a:t>(1)</a:t>
            </a:r>
            <a:r>
              <a:rPr lang="zh-CN" altLang="en-US" sz="2400" dirty="0">
                <a:solidFill>
                  <a:schemeClr val="bg1"/>
                </a:solidFill>
                <a:latin typeface="宋体" panose="02010600030101010101" pitchFamily="2" charset="-122"/>
              </a:rPr>
              <a:t>，</a:t>
            </a:r>
            <a:r>
              <a:rPr lang="en-US" altLang="zh-CN" sz="2400" i="1" dirty="0">
                <a:solidFill>
                  <a:schemeClr val="bg1"/>
                </a:solidFill>
              </a:rPr>
              <a:t>f</a:t>
            </a:r>
            <a:r>
              <a:rPr lang="en-US" altLang="zh-CN" sz="2400" dirty="0">
                <a:solidFill>
                  <a:schemeClr val="bg1"/>
                </a:solidFill>
              </a:rPr>
              <a:t>(2)</a:t>
            </a:r>
            <a:r>
              <a:rPr lang="zh-CN" altLang="en-US" sz="2400" dirty="0">
                <a:solidFill>
                  <a:schemeClr val="bg1"/>
                </a:solidFill>
                <a:latin typeface="宋体" panose="02010600030101010101" pitchFamily="2" charset="-122"/>
              </a:rPr>
              <a:t>，</a:t>
            </a:r>
            <a:r>
              <a:rPr lang="en-US" altLang="zh-CN" sz="2400" dirty="0">
                <a:solidFill>
                  <a:schemeClr val="bg1"/>
                </a:solidFill>
              </a:rPr>
              <a:t>…</a:t>
            </a:r>
            <a:r>
              <a:rPr lang="zh-CN" altLang="en-US" sz="2400" dirty="0">
                <a:solidFill>
                  <a:schemeClr val="bg1"/>
                </a:solidFill>
                <a:latin typeface="宋体" panose="02010600030101010101" pitchFamily="2" charset="-122"/>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N</a:t>
            </a:r>
            <a:r>
              <a:rPr lang="en-US" altLang="zh-CN" sz="2400" dirty="0">
                <a:solidFill>
                  <a:schemeClr val="bg1"/>
                </a:solidFill>
              </a:rPr>
              <a:t>-1)}</a:t>
            </a:r>
            <a:r>
              <a:rPr lang="zh-CN" altLang="en-US" sz="2400" dirty="0">
                <a:solidFill>
                  <a:schemeClr val="bg1"/>
                </a:solidFill>
              </a:rPr>
              <a:t>代替</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en-US" altLang="zh-CN" sz="2400" baseline="-30000" dirty="0">
                <a:solidFill>
                  <a:schemeClr val="bg1"/>
                </a:solidFill>
              </a:rPr>
              <a:t>0</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en-US" altLang="zh-CN" sz="2400" baseline="-30000" dirty="0">
                <a:solidFill>
                  <a:schemeClr val="bg1"/>
                </a:solidFill>
              </a:rPr>
              <a:t>0</a:t>
            </a:r>
            <a:r>
              <a:rPr lang="en-US" altLang="zh-CN" sz="2400" dirty="0">
                <a:solidFill>
                  <a:schemeClr val="bg1"/>
                </a:solidFill>
              </a:rPr>
              <a:t>+△</a:t>
            </a:r>
            <a:r>
              <a:rPr lang="en-US" altLang="zh-CN" sz="2400" i="1" dirty="0">
                <a:solidFill>
                  <a:schemeClr val="bg1"/>
                </a:solidFill>
              </a:rPr>
              <a:t>x</a:t>
            </a:r>
            <a:r>
              <a:rPr lang="en-US" altLang="zh-CN" sz="2400" dirty="0">
                <a:solidFill>
                  <a:schemeClr val="bg1"/>
                </a:solidFill>
              </a:rPr>
              <a:t>)</a:t>
            </a:r>
            <a:r>
              <a:rPr lang="zh-CN" altLang="en-US" sz="2400" dirty="0">
                <a:solidFill>
                  <a:schemeClr val="bg1"/>
                </a:solidFill>
              </a:rPr>
              <a:t>，</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en-US" altLang="zh-CN" sz="2400" baseline="-30000" dirty="0">
                <a:solidFill>
                  <a:schemeClr val="bg1"/>
                </a:solidFill>
              </a:rPr>
              <a:t>0</a:t>
            </a:r>
            <a:r>
              <a:rPr lang="en-US" altLang="zh-CN" sz="2400" dirty="0">
                <a:solidFill>
                  <a:schemeClr val="bg1"/>
                </a:solidFill>
              </a:rPr>
              <a:t>+(</a:t>
            </a:r>
            <a:r>
              <a:rPr lang="en-US" altLang="zh-CN" sz="2400" i="1" dirty="0">
                <a:solidFill>
                  <a:schemeClr val="bg1"/>
                </a:solidFill>
              </a:rPr>
              <a:t>N</a:t>
            </a:r>
            <a:r>
              <a:rPr lang="en-US" altLang="zh-CN" sz="2400" dirty="0">
                <a:solidFill>
                  <a:schemeClr val="bg1"/>
                </a:solidFill>
              </a:rPr>
              <a:t>-1)△</a:t>
            </a:r>
            <a:r>
              <a:rPr lang="en-US" altLang="zh-CN" sz="2400" i="1" dirty="0">
                <a:solidFill>
                  <a:schemeClr val="bg1"/>
                </a:solidFill>
              </a:rPr>
              <a:t>x</a:t>
            </a:r>
            <a:r>
              <a:rPr lang="en-US" altLang="zh-CN" sz="2400" dirty="0">
                <a:solidFill>
                  <a:schemeClr val="bg1"/>
                </a:solidFill>
              </a:rPr>
              <a:t>]}</a:t>
            </a:r>
            <a:r>
              <a:rPr lang="zh-CN" altLang="en-US" sz="2400" dirty="0">
                <a:solidFill>
                  <a:schemeClr val="bg1"/>
                </a:solidFill>
                <a:latin typeface="宋体" panose="02010600030101010101" pitchFamily="2" charset="-122"/>
              </a:rPr>
              <a:t>。</a:t>
            </a:r>
            <a:endParaRPr lang="zh-CN" altLang="en-US" sz="2400" dirty="0">
              <a:solidFill>
                <a:schemeClr val="bg1"/>
              </a:solidFill>
            </a:endParaRPr>
          </a:p>
          <a:p>
            <a:pPr marL="0" lvl="0" indent="0">
              <a:spcBef>
                <a:spcPct val="0"/>
              </a:spcBef>
              <a:buNone/>
            </a:pPr>
            <a:endParaRPr lang="en-US" altLang="zh-CN" sz="24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3" name="Rectangle 5"/>
          <p:cNvSpPr>
            <a:spLocks noRot="1" noChangeAspect="1" noMove="1" noResize="1" noEditPoints="1" noAdjustHandles="1" noChangeArrowheads="1" noChangeShapeType="1" noTextEdit="1"/>
          </p:cNvSpPr>
          <p:nvPr/>
        </p:nvSpPr>
        <p:spPr bwMode="auto">
          <a:xfrm>
            <a:off x="609600" y="188639"/>
            <a:ext cx="7924800" cy="5816978"/>
          </a:xfrm>
          <a:prstGeom prst="rect">
            <a:avLst/>
          </a:prstGeom>
          <a:blipFill rotWithShape="1">
            <a:blip r:embed="rId1"/>
            <a:stretch>
              <a:fillRect l="-1538" t="-1363" b="-1153"/>
            </a:stretch>
          </a:blipFill>
          <a:ln>
            <a:noFill/>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1" lang="zh-CN" altLang="en-US" sz="2400" b="0" i="0"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graphicFrame>
        <p:nvGraphicFramePr>
          <p:cNvPr id="30723" name="Object 4"/>
          <p:cNvGraphicFramePr>
            <a:graphicFrameLocks noChangeAspect="1"/>
          </p:cNvGraphicFramePr>
          <p:nvPr/>
        </p:nvGraphicFramePr>
        <p:xfrm>
          <a:off x="2746375" y="1196975"/>
          <a:ext cx="5788025" cy="1138238"/>
        </p:xfrm>
        <a:graphic>
          <a:graphicData uri="http://schemas.openxmlformats.org/presentationml/2006/ole">
            <mc:AlternateContent xmlns:mc="http://schemas.openxmlformats.org/markup-compatibility/2006">
              <mc:Choice xmlns:v="urn:schemas-microsoft-com:vml" Requires="v">
                <p:oleObj spid="_x0000_s3082" name="" r:id="rId2" imgW="1828800" imgH="444500" progId="Equation.3">
                  <p:embed/>
                </p:oleObj>
              </mc:Choice>
              <mc:Fallback>
                <p:oleObj name="" r:id="rId2" imgW="1828800" imgH="444500" progId="Equation.3">
                  <p:embed/>
                  <p:pic>
                    <p:nvPicPr>
                      <p:cNvPr id="0" name="图片 3081"/>
                      <p:cNvPicPr/>
                      <p:nvPr/>
                    </p:nvPicPr>
                    <p:blipFill>
                      <a:blip r:embed="rId3"/>
                      <a:stretch>
                        <a:fillRect/>
                      </a:stretch>
                    </p:blipFill>
                    <p:spPr>
                      <a:xfrm>
                        <a:off x="2746375" y="1196975"/>
                        <a:ext cx="5788025" cy="1138238"/>
                      </a:xfrm>
                      <a:prstGeom prst="rect">
                        <a:avLst/>
                      </a:prstGeom>
                      <a:solidFill>
                        <a:schemeClr val="bg1"/>
                      </a:solidFill>
                      <a:ln w="38100">
                        <a:noFill/>
                        <a:miter/>
                      </a:ln>
                    </p:spPr>
                  </p:pic>
                </p:oleObj>
              </mc:Fallback>
            </mc:AlternateContent>
          </a:graphicData>
        </a:graphic>
      </p:graphicFrame>
      <p:graphicFrame>
        <p:nvGraphicFramePr>
          <p:cNvPr id="30724" name="Object 3"/>
          <p:cNvGraphicFramePr>
            <a:graphicFrameLocks noChangeAspect="1"/>
          </p:cNvGraphicFramePr>
          <p:nvPr/>
        </p:nvGraphicFramePr>
        <p:xfrm>
          <a:off x="2195513" y="3141663"/>
          <a:ext cx="5543550" cy="1068387"/>
        </p:xfrm>
        <a:graphic>
          <a:graphicData uri="http://schemas.openxmlformats.org/presentationml/2006/ole">
            <mc:AlternateContent xmlns:mc="http://schemas.openxmlformats.org/markup-compatibility/2006">
              <mc:Choice xmlns:v="urn:schemas-microsoft-com:vml" Requires="v">
                <p:oleObj spid="_x0000_s3078" name="" r:id="rId4" imgW="1637665" imgH="444500" progId="Equation.3">
                  <p:embed/>
                </p:oleObj>
              </mc:Choice>
              <mc:Fallback>
                <p:oleObj name="" r:id="rId4" imgW="1637665" imgH="444500" progId="Equation.3">
                  <p:embed/>
                  <p:pic>
                    <p:nvPicPr>
                      <p:cNvPr id="0" name="图片 3077"/>
                      <p:cNvPicPr/>
                      <p:nvPr/>
                    </p:nvPicPr>
                    <p:blipFill>
                      <a:blip r:embed="rId5"/>
                      <a:stretch>
                        <a:fillRect/>
                      </a:stretch>
                    </p:blipFill>
                    <p:spPr>
                      <a:xfrm>
                        <a:off x="2195513" y="3141663"/>
                        <a:ext cx="5543550" cy="1068387"/>
                      </a:xfrm>
                      <a:prstGeom prst="rect">
                        <a:avLst/>
                      </a:prstGeom>
                      <a:solidFill>
                        <a:schemeClr val="bg1"/>
                      </a:solidFill>
                      <a:ln w="38100">
                        <a:noFill/>
                        <a:miter/>
                      </a:ln>
                    </p:spPr>
                  </p:pic>
                </p:oleObj>
              </mc:Fallback>
            </mc:AlternateContent>
          </a:graphicData>
        </a:graphic>
      </p:graphicFrame>
      <p:sp>
        <p:nvSpPr>
          <p:cNvPr id="30725" name="Rectangle 2"/>
          <p:cNvSpPr txBox="1"/>
          <p:nvPr/>
        </p:nvSpPr>
        <p:spPr>
          <a:xfrm>
            <a:off x="539750" y="4946650"/>
            <a:ext cx="7772400" cy="19050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zh-CN" altLang="en-US" sz="2000" dirty="0">
                <a:solidFill>
                  <a:schemeClr val="bg1"/>
                </a:solidFill>
              </a:rPr>
              <a:t>   </a:t>
            </a:r>
            <a:endParaRPr lang="zh-CN" altLang="en-US" sz="2400" dirty="0">
              <a:solidFill>
                <a:schemeClr val="bg1"/>
              </a:solidFill>
              <a:latin typeface="黑体" panose="02010609060101010101" pitchFamily="49" charset="-122"/>
              <a:ea typeface="黑体" panose="02010609060101010101" pitchFamily="49" charset="-122"/>
            </a:endParaRPr>
          </a:p>
          <a:p>
            <a:pPr marL="0" lvl="0" indent="0" eaLnBrk="1" hangingPunct="1">
              <a:buNone/>
            </a:pPr>
            <a:endParaRPr lang="en-US" altLang="zh-CN"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 Box 2"/>
          <p:cNvSpPr txBox="1"/>
          <p:nvPr/>
        </p:nvSpPr>
        <p:spPr>
          <a:xfrm>
            <a:off x="457200" y="609600"/>
            <a:ext cx="8001000" cy="4473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rPr>
              <a:t>        </a:t>
            </a:r>
            <a:r>
              <a:rPr lang="zh-CN" altLang="en-US" sz="2400" dirty="0">
                <a:solidFill>
                  <a:schemeClr val="bg1"/>
                </a:solidFill>
              </a:rPr>
              <a:t>例如：对一维信号</a:t>
            </a:r>
            <a:r>
              <a:rPr lang="en-US" altLang="zh-CN" sz="2400" dirty="0">
                <a:solidFill>
                  <a:schemeClr val="bg1"/>
                </a:solidFill>
              </a:rPr>
              <a:t>f(</a:t>
            </a:r>
            <a:r>
              <a:rPr lang="en-US" altLang="zh-CN" sz="2400" i="1" dirty="0">
                <a:solidFill>
                  <a:schemeClr val="bg1"/>
                </a:solidFill>
              </a:rPr>
              <a:t>x</a:t>
            </a:r>
            <a:r>
              <a:rPr lang="en-US" altLang="zh-CN" sz="2400" dirty="0">
                <a:solidFill>
                  <a:schemeClr val="bg1"/>
                </a:solidFill>
              </a:rPr>
              <a:t>)=[1   0    1    0]</a:t>
            </a:r>
            <a:r>
              <a:rPr lang="zh-CN" altLang="en-US" sz="2400" dirty="0">
                <a:solidFill>
                  <a:schemeClr val="bg1"/>
                </a:solidFill>
              </a:rPr>
              <a:t>进行傅立叶变换。</a:t>
            </a:r>
            <a:endParaRPr lang="zh-CN" altLang="en-US" sz="2400" dirty="0">
              <a:solidFill>
                <a:schemeClr val="bg1"/>
              </a:solidFill>
            </a:endParaRPr>
          </a:p>
          <a:p>
            <a:pPr marL="0" lvl="0" indent="0" eaLnBrk="1" hangingPunct="1">
              <a:spcBef>
                <a:spcPct val="0"/>
              </a:spcBef>
              <a:buNone/>
            </a:pPr>
            <a:r>
              <a:rPr lang="zh-CN" altLang="en-US" sz="2400" dirty="0">
                <a:solidFill>
                  <a:schemeClr val="bg1"/>
                </a:solidFill>
              </a:rPr>
              <a:t>        由</a:t>
            </a: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r>
              <a:rPr lang="zh-CN" altLang="en-US" sz="2400" dirty="0">
                <a:solidFill>
                  <a:schemeClr val="bg1"/>
                </a:solidFill>
              </a:rPr>
              <a:t>得 </a:t>
            </a:r>
            <a:r>
              <a:rPr lang="en-US" altLang="zh-CN" sz="2400" i="1" dirty="0">
                <a:solidFill>
                  <a:schemeClr val="bg1"/>
                </a:solidFill>
              </a:rPr>
              <a:t>u</a:t>
            </a:r>
            <a:r>
              <a:rPr lang="en-US" altLang="zh-CN" sz="2400" dirty="0">
                <a:solidFill>
                  <a:schemeClr val="bg1"/>
                </a:solidFill>
              </a:rPr>
              <a:t>=0</a:t>
            </a:r>
            <a:r>
              <a:rPr lang="zh-CN" altLang="en-US" sz="2400" dirty="0">
                <a:solidFill>
                  <a:schemeClr val="bg1"/>
                </a:solidFill>
              </a:rPr>
              <a:t>时， </a:t>
            </a: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r>
              <a:rPr lang="zh-CN" altLang="en-US" sz="2400" dirty="0">
                <a:solidFill>
                  <a:schemeClr val="bg1"/>
                </a:solidFill>
              </a:rPr>
              <a:t>    </a:t>
            </a:r>
            <a:r>
              <a:rPr lang="en-US" altLang="zh-CN" sz="2400" i="1" dirty="0">
                <a:solidFill>
                  <a:schemeClr val="bg1"/>
                </a:solidFill>
              </a:rPr>
              <a:t>u=</a:t>
            </a:r>
            <a:r>
              <a:rPr lang="en-US" altLang="zh-CN" sz="2400" dirty="0">
                <a:solidFill>
                  <a:schemeClr val="bg1"/>
                </a:solidFill>
              </a:rPr>
              <a:t>1</a:t>
            </a:r>
            <a:r>
              <a:rPr lang="zh-CN" altLang="en-US" sz="2400" dirty="0">
                <a:solidFill>
                  <a:schemeClr val="bg1"/>
                </a:solidFill>
              </a:rPr>
              <a:t>时</a:t>
            </a:r>
            <a:r>
              <a:rPr lang="en-US" altLang="zh-CN" sz="2400" dirty="0">
                <a:solidFill>
                  <a:schemeClr val="bg1"/>
                </a:solidFill>
              </a:rPr>
              <a:t>,</a:t>
            </a:r>
            <a:endParaRPr lang="en-US" altLang="zh-CN" sz="2400" dirty="0">
              <a:solidFill>
                <a:schemeClr val="bg1"/>
              </a:solidFill>
            </a:endParaRPr>
          </a:p>
        </p:txBody>
      </p:sp>
      <p:graphicFrame>
        <p:nvGraphicFramePr>
          <p:cNvPr id="31747" name="Object 3"/>
          <p:cNvGraphicFramePr>
            <a:graphicFrameLocks noChangeAspect="1"/>
          </p:cNvGraphicFramePr>
          <p:nvPr/>
        </p:nvGraphicFramePr>
        <p:xfrm>
          <a:off x="1981200" y="1143000"/>
          <a:ext cx="4953000" cy="914400"/>
        </p:xfrm>
        <a:graphic>
          <a:graphicData uri="http://schemas.openxmlformats.org/presentationml/2006/ole">
            <mc:AlternateContent xmlns:mc="http://schemas.openxmlformats.org/markup-compatibility/2006">
              <mc:Choice xmlns:v="urn:schemas-microsoft-com:vml" Requires="v">
                <p:oleObj spid="_x0000_s3083" name="" r:id="rId1" imgW="1600200" imgH="381000" progId="Equation.3">
                  <p:embed/>
                </p:oleObj>
              </mc:Choice>
              <mc:Fallback>
                <p:oleObj name="" r:id="rId1" imgW="1600200" imgH="381000" progId="Equation.3">
                  <p:embed/>
                  <p:pic>
                    <p:nvPicPr>
                      <p:cNvPr id="0" name="图片 3082"/>
                      <p:cNvPicPr/>
                      <p:nvPr/>
                    </p:nvPicPr>
                    <p:blipFill>
                      <a:blip r:embed="rId2"/>
                      <a:stretch>
                        <a:fillRect/>
                      </a:stretch>
                    </p:blipFill>
                    <p:spPr>
                      <a:xfrm>
                        <a:off x="1981200" y="1143000"/>
                        <a:ext cx="4953000" cy="914400"/>
                      </a:xfrm>
                      <a:prstGeom prst="rect">
                        <a:avLst/>
                      </a:prstGeom>
                      <a:solidFill>
                        <a:schemeClr val="bg1"/>
                      </a:solidFill>
                      <a:ln w="38100">
                        <a:noFill/>
                        <a:miter/>
                      </a:ln>
                    </p:spPr>
                  </p:pic>
                </p:oleObj>
              </mc:Fallback>
            </mc:AlternateContent>
          </a:graphicData>
        </a:graphic>
      </p:graphicFrame>
      <p:graphicFrame>
        <p:nvGraphicFramePr>
          <p:cNvPr id="31748" name="Object 4"/>
          <p:cNvGraphicFramePr>
            <a:graphicFrameLocks noChangeAspect="1"/>
          </p:cNvGraphicFramePr>
          <p:nvPr/>
        </p:nvGraphicFramePr>
        <p:xfrm>
          <a:off x="2582863" y="2419350"/>
          <a:ext cx="4962525" cy="1484313"/>
        </p:xfrm>
        <a:graphic>
          <a:graphicData uri="http://schemas.openxmlformats.org/presentationml/2006/ole">
            <mc:AlternateContent xmlns:mc="http://schemas.openxmlformats.org/markup-compatibility/2006">
              <mc:Choice xmlns:v="urn:schemas-microsoft-com:vml" Requires="v">
                <p:oleObj spid="_x0000_s3086" name="" r:id="rId3" imgW="3429000" imgH="774700" progId="Equation.3">
                  <p:embed/>
                </p:oleObj>
              </mc:Choice>
              <mc:Fallback>
                <p:oleObj name="" r:id="rId3" imgW="3429000" imgH="774700" progId="Equation.3">
                  <p:embed/>
                  <p:pic>
                    <p:nvPicPr>
                      <p:cNvPr id="0" name="图片 3085"/>
                      <p:cNvPicPr/>
                      <p:nvPr/>
                    </p:nvPicPr>
                    <p:blipFill>
                      <a:blip r:embed="rId4"/>
                      <a:stretch>
                        <a:fillRect/>
                      </a:stretch>
                    </p:blipFill>
                    <p:spPr>
                      <a:xfrm>
                        <a:off x="2582863" y="2419350"/>
                        <a:ext cx="4962525" cy="1484313"/>
                      </a:xfrm>
                      <a:prstGeom prst="rect">
                        <a:avLst/>
                      </a:prstGeom>
                      <a:solidFill>
                        <a:schemeClr val="bg1"/>
                      </a:solidFill>
                      <a:ln w="38100">
                        <a:noFill/>
                        <a:miter/>
                      </a:ln>
                    </p:spPr>
                  </p:pic>
                </p:oleObj>
              </mc:Fallback>
            </mc:AlternateContent>
          </a:graphicData>
        </a:graphic>
      </p:graphicFrame>
      <p:graphicFrame>
        <p:nvGraphicFramePr>
          <p:cNvPr id="31749" name="Object 5"/>
          <p:cNvGraphicFramePr>
            <a:graphicFrameLocks noChangeAspect="1"/>
          </p:cNvGraphicFramePr>
          <p:nvPr/>
        </p:nvGraphicFramePr>
        <p:xfrm>
          <a:off x="2276475" y="4411663"/>
          <a:ext cx="4440238" cy="1609725"/>
        </p:xfrm>
        <a:graphic>
          <a:graphicData uri="http://schemas.openxmlformats.org/presentationml/2006/ole">
            <mc:AlternateContent xmlns:mc="http://schemas.openxmlformats.org/markup-compatibility/2006">
              <mc:Choice xmlns:v="urn:schemas-microsoft-com:vml" Requires="v">
                <p:oleObj spid="_x0000_s3093" name="" r:id="rId5" imgW="2844800" imgH="774700" progId="Equation.3">
                  <p:embed/>
                </p:oleObj>
              </mc:Choice>
              <mc:Fallback>
                <p:oleObj name="" r:id="rId5" imgW="2844800" imgH="774700" progId="Equation.3">
                  <p:embed/>
                  <p:pic>
                    <p:nvPicPr>
                      <p:cNvPr id="0" name="图片 3092"/>
                      <p:cNvPicPr/>
                      <p:nvPr/>
                    </p:nvPicPr>
                    <p:blipFill>
                      <a:blip r:embed="rId6"/>
                      <a:stretch>
                        <a:fillRect/>
                      </a:stretch>
                    </p:blipFill>
                    <p:spPr>
                      <a:xfrm>
                        <a:off x="2276475" y="4411663"/>
                        <a:ext cx="4440238" cy="1609725"/>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ln/>
        </p:spPr>
        <p:txBody>
          <a:bodyPr vert="horz" wrap="square" lIns="91440" tIns="45720" rIns="91440" bIns="45720" anchor="ctr"/>
          <a:p>
            <a:pPr eaLnBrk="1" hangingPunct="1"/>
            <a:r>
              <a:rPr lang="zh-CN" altLang="en-US" sz="4000" b="1" dirty="0">
                <a:solidFill>
                  <a:srgbClr val="FF0000"/>
                </a:solidFill>
                <a:latin typeface="黑体" panose="02010609060101010101" pitchFamily="49" charset="-122"/>
                <a:ea typeface="黑体" panose="02010609060101010101" pitchFamily="49" charset="-122"/>
              </a:rPr>
              <a:t>第三章  图像变换</a:t>
            </a:r>
            <a:endParaRPr lang="zh-CN" altLang="en-US" sz="4000" b="1" dirty="0">
              <a:solidFill>
                <a:srgbClr val="FF0000"/>
              </a:solidFill>
              <a:latin typeface="黑体" panose="02010609060101010101" pitchFamily="49" charset="-122"/>
              <a:ea typeface="黑体" panose="02010609060101010101" pitchFamily="49" charset="-122"/>
            </a:endParaRPr>
          </a:p>
        </p:txBody>
      </p:sp>
      <p:sp>
        <p:nvSpPr>
          <p:cNvPr id="5123" name="Rectangle 3"/>
          <p:cNvSpPr>
            <a:spLocks noGrp="1"/>
          </p:cNvSpPr>
          <p:nvPr>
            <p:ph idx="1"/>
          </p:nvPr>
        </p:nvSpPr>
        <p:spPr>
          <a:xfrm>
            <a:off x="685800" y="1828800"/>
            <a:ext cx="7772400" cy="4191000"/>
          </a:xfrm>
          <a:ln/>
        </p:spPr>
        <p:txBody>
          <a:bodyPr vert="horz" wrap="square" lIns="91440" tIns="45720" rIns="91440" bIns="45720" anchor="t"/>
          <a:p>
            <a:pPr marL="0" indent="660400" algn="just" eaLnBrk="1" hangingPunct="1">
              <a:lnSpc>
                <a:spcPct val="90000"/>
              </a:lnSpc>
              <a:buNone/>
            </a:pPr>
            <a:endParaRPr lang="en-US" altLang="zh-CN" sz="2400" dirty="0">
              <a:solidFill>
                <a:schemeClr val="bg1"/>
              </a:solidFill>
              <a:latin typeface="宋体" panose="02010600030101010101" pitchFamily="2" charset="-122"/>
            </a:endParaRPr>
          </a:p>
          <a:p>
            <a:pPr marL="0" indent="660400" algn="just" eaLnBrk="1" hangingPunct="1">
              <a:lnSpc>
                <a:spcPct val="90000"/>
              </a:lnSpc>
              <a:buNone/>
            </a:pPr>
            <a:r>
              <a:rPr lang="zh-CN" altLang="en-US" sz="2400" dirty="0">
                <a:solidFill>
                  <a:schemeClr val="bg1"/>
                </a:solidFill>
              </a:rPr>
              <a:t>图像变换的目的在于：①使图像处理问题简化；②有利于图像特征提取；③有助于从概念上增强对图像信息的理解。</a:t>
            </a:r>
            <a:endParaRPr lang="zh-CN" altLang="en-US" sz="2400" dirty="0">
              <a:solidFill>
                <a:schemeClr val="bg1"/>
              </a:solidFill>
            </a:endParaRPr>
          </a:p>
          <a:p>
            <a:pPr marL="0" indent="660400" algn="just" eaLnBrk="1" hangingPunct="1">
              <a:lnSpc>
                <a:spcPct val="90000"/>
              </a:lnSpc>
              <a:buNone/>
            </a:pPr>
            <a:r>
              <a:rPr lang="zh-CN" altLang="en-US" sz="2400" dirty="0">
                <a:solidFill>
                  <a:schemeClr val="bg1"/>
                </a:solidFill>
                <a:latin typeface="宋体" panose="02010600030101010101" pitchFamily="2" charset="-122"/>
              </a:rPr>
              <a:t>图像变换通常是一种二维正交变换。一般要求： </a:t>
            </a:r>
            <a:r>
              <a:rPr lang="zh-CN" altLang="en-US" sz="2400" dirty="0">
                <a:solidFill>
                  <a:schemeClr val="bg1"/>
                </a:solidFill>
              </a:rPr>
              <a:t>①</a:t>
            </a:r>
            <a:r>
              <a:rPr lang="zh-CN" altLang="en-US" sz="2400" dirty="0">
                <a:solidFill>
                  <a:schemeClr val="bg1"/>
                </a:solidFill>
                <a:latin typeface="宋体" panose="02010600030101010101" pitchFamily="2" charset="-122"/>
              </a:rPr>
              <a:t>正交变换必须是可逆的； </a:t>
            </a:r>
            <a:r>
              <a:rPr lang="zh-CN" altLang="en-US" sz="2400" dirty="0">
                <a:solidFill>
                  <a:schemeClr val="bg1"/>
                </a:solidFill>
              </a:rPr>
              <a:t>②</a:t>
            </a:r>
            <a:r>
              <a:rPr lang="zh-CN" altLang="en-US" sz="2400" dirty="0">
                <a:solidFill>
                  <a:schemeClr val="bg1"/>
                </a:solidFill>
                <a:latin typeface="宋体" panose="02010600030101010101" pitchFamily="2" charset="-122"/>
              </a:rPr>
              <a:t>正变换和反变换的算法不能太复杂； </a:t>
            </a:r>
            <a:r>
              <a:rPr lang="zh-CN" altLang="en-US" sz="2400" dirty="0">
                <a:solidFill>
                  <a:schemeClr val="bg1"/>
                </a:solidFill>
              </a:rPr>
              <a:t>③</a:t>
            </a:r>
            <a:r>
              <a:rPr lang="zh-CN" altLang="en-US" sz="2400" dirty="0">
                <a:solidFill>
                  <a:schemeClr val="bg1"/>
                </a:solidFill>
                <a:latin typeface="宋体" panose="02010600030101010101" pitchFamily="2" charset="-122"/>
              </a:rPr>
              <a:t>正交变换的特点是在变换域中图像能量将集中分布在低频率成分上，边缘、线状信息反映在高频率成分上，有利于图像处理。</a:t>
            </a:r>
            <a:endParaRPr lang="zh-CN" altLang="en-US" sz="2400" dirty="0">
              <a:solidFill>
                <a:schemeClr val="bg1"/>
              </a:solidFill>
            </a:endParaRPr>
          </a:p>
          <a:p>
            <a:pPr marL="0" indent="660400" algn="just" eaLnBrk="1" hangingPunct="1">
              <a:lnSpc>
                <a:spcPct val="90000"/>
              </a:lnSpc>
              <a:buNone/>
            </a:pPr>
            <a:r>
              <a:rPr lang="zh-CN" altLang="en-US" sz="2400" dirty="0">
                <a:solidFill>
                  <a:schemeClr val="bg1"/>
                </a:solidFill>
                <a:latin typeface="宋体" panose="02010600030101010101" pitchFamily="2" charset="-122"/>
              </a:rPr>
              <a:t>因此正交变换广泛应用在图像增强、图像恢复、特征提取、图像压缩编码和形状分析等方面。</a:t>
            </a:r>
            <a:endParaRPr lang="zh-CN" altLang="en-US" sz="2400" dirty="0">
              <a:solidFill>
                <a:schemeClr val="bg1"/>
              </a:solidFill>
              <a:latin typeface="宋体" panose="02010600030101010101" pitchFamily="2" charset="-122"/>
            </a:endParaRPr>
          </a:p>
        </p:txBody>
      </p:sp>
      <p:graphicFrame>
        <p:nvGraphicFramePr>
          <p:cNvPr id="5124" name="Object 5"/>
          <p:cNvGraphicFramePr>
            <a:graphicFrameLocks noChangeAspect="1"/>
          </p:cNvGraphicFramePr>
          <p:nvPr/>
        </p:nvGraphicFramePr>
        <p:xfrm>
          <a:off x="819150" y="550863"/>
          <a:ext cx="1162050" cy="1125537"/>
        </p:xfrm>
        <a:graphic>
          <a:graphicData uri="http://schemas.openxmlformats.org/presentationml/2006/ole">
            <mc:AlternateContent xmlns:mc="http://schemas.openxmlformats.org/markup-compatibility/2006">
              <mc:Choice xmlns:v="urn:schemas-microsoft-com:vml" Requires="v">
                <p:oleObj spid="_x0000_s3076" name="" r:id="rId1" imgW="1161415" imgH="1124585" progId="Photoshop.Image.5">
                  <p:embed/>
                </p:oleObj>
              </mc:Choice>
              <mc:Fallback>
                <p:oleObj name="" r:id="rId1" imgW="1161415" imgH="1124585" progId="Photoshop.Image.5">
                  <p:embed/>
                  <p:pic>
                    <p:nvPicPr>
                      <p:cNvPr id="0" name="图片 3075"/>
                      <p:cNvPicPr/>
                      <p:nvPr/>
                    </p:nvPicPr>
                    <p:blipFill>
                      <a:blip r:embed="rId2"/>
                      <a:stretch>
                        <a:fillRect/>
                      </a:stretch>
                    </p:blipFill>
                    <p:spPr>
                      <a:xfrm>
                        <a:off x="819150" y="550863"/>
                        <a:ext cx="1162050" cy="1125537"/>
                      </a:xfrm>
                      <a:prstGeom prst="rect">
                        <a:avLst/>
                      </a:prstGeom>
                      <a:noFill/>
                      <a:ln w="38100">
                        <a:noFill/>
                        <a:miter/>
                      </a:ln>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770" name="Object 2"/>
          <p:cNvGraphicFramePr>
            <a:graphicFrameLocks noChangeAspect="1"/>
          </p:cNvGraphicFramePr>
          <p:nvPr/>
        </p:nvGraphicFramePr>
        <p:xfrm>
          <a:off x="2368550" y="822325"/>
          <a:ext cx="5573713" cy="1519238"/>
        </p:xfrm>
        <a:graphic>
          <a:graphicData uri="http://schemas.openxmlformats.org/presentationml/2006/ole">
            <mc:AlternateContent xmlns:mc="http://schemas.openxmlformats.org/markup-compatibility/2006">
              <mc:Choice xmlns:v="urn:schemas-microsoft-com:vml" Requires="v">
                <p:oleObj spid="_x0000_s3095" name="" r:id="rId1" imgW="2844800" imgH="774700" progId="Equation.3">
                  <p:embed/>
                </p:oleObj>
              </mc:Choice>
              <mc:Fallback>
                <p:oleObj name="" r:id="rId1" imgW="2844800" imgH="774700" progId="Equation.3">
                  <p:embed/>
                  <p:pic>
                    <p:nvPicPr>
                      <p:cNvPr id="0" name="图片 3094"/>
                      <p:cNvPicPr/>
                      <p:nvPr/>
                    </p:nvPicPr>
                    <p:blipFill>
                      <a:blip r:embed="rId2"/>
                      <a:stretch>
                        <a:fillRect/>
                      </a:stretch>
                    </p:blipFill>
                    <p:spPr>
                      <a:xfrm>
                        <a:off x="2368550" y="822325"/>
                        <a:ext cx="5573713" cy="1519238"/>
                      </a:xfrm>
                      <a:prstGeom prst="rect">
                        <a:avLst/>
                      </a:prstGeom>
                      <a:solidFill>
                        <a:schemeClr val="bg1"/>
                      </a:solidFill>
                      <a:ln w="38100">
                        <a:noFill/>
                        <a:miter/>
                      </a:ln>
                    </p:spPr>
                  </p:pic>
                </p:oleObj>
              </mc:Fallback>
            </mc:AlternateContent>
          </a:graphicData>
        </a:graphic>
      </p:graphicFrame>
      <p:sp>
        <p:nvSpPr>
          <p:cNvPr id="32771" name="Rectangle 3"/>
          <p:cNvSpPr/>
          <p:nvPr/>
        </p:nvSpPr>
        <p:spPr>
          <a:xfrm>
            <a:off x="863600" y="1447800"/>
            <a:ext cx="5659438" cy="4524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i="1" dirty="0">
                <a:solidFill>
                  <a:schemeClr val="bg1"/>
                </a:solidFill>
              </a:rPr>
              <a:t>u</a:t>
            </a:r>
            <a:r>
              <a:rPr lang="en-US" altLang="zh-CN" sz="2400" dirty="0">
                <a:solidFill>
                  <a:schemeClr val="bg1"/>
                </a:solidFill>
              </a:rPr>
              <a:t>=2</a:t>
            </a:r>
            <a:r>
              <a:rPr lang="zh-CN" altLang="en-US" sz="2400" dirty="0">
                <a:solidFill>
                  <a:schemeClr val="bg1"/>
                </a:solidFill>
              </a:rPr>
              <a:t>时</a:t>
            </a:r>
            <a:r>
              <a:rPr lang="en-US" altLang="zh-CN" sz="2400" dirty="0">
                <a:solidFill>
                  <a:schemeClr val="bg1"/>
                </a:solidFill>
              </a:rPr>
              <a:t>,</a:t>
            </a: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r>
              <a:rPr lang="en-US" altLang="zh-CN" sz="2400" i="1" dirty="0">
                <a:solidFill>
                  <a:schemeClr val="bg1"/>
                </a:solidFill>
              </a:rPr>
              <a:t>u</a:t>
            </a:r>
            <a:r>
              <a:rPr lang="en-US" altLang="zh-CN" sz="2400" dirty="0">
                <a:solidFill>
                  <a:schemeClr val="bg1"/>
                </a:solidFill>
              </a:rPr>
              <a:t>=3</a:t>
            </a:r>
            <a:r>
              <a:rPr lang="zh-CN" altLang="en-US" sz="2400" dirty="0">
                <a:solidFill>
                  <a:schemeClr val="bg1"/>
                </a:solidFill>
              </a:rPr>
              <a:t>时</a:t>
            </a:r>
            <a:r>
              <a:rPr lang="en-US" altLang="zh-CN" sz="2400" dirty="0">
                <a:solidFill>
                  <a:schemeClr val="bg1"/>
                </a:solidFill>
              </a:rPr>
              <a:t>,</a:t>
            </a: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endParaRPr lang="en-US" altLang="zh-CN" sz="2400" dirty="0">
              <a:solidFill>
                <a:schemeClr val="bg1"/>
              </a:solidFill>
            </a:endParaRPr>
          </a:p>
          <a:p>
            <a:pPr marL="0" lvl="0" indent="0" eaLnBrk="1" hangingPunct="1">
              <a:spcBef>
                <a:spcPct val="0"/>
              </a:spcBef>
              <a:buNone/>
            </a:pPr>
            <a:r>
              <a:rPr lang="zh-CN" altLang="en-US" sz="2400" dirty="0">
                <a:solidFill>
                  <a:schemeClr val="bg1"/>
                </a:solidFill>
              </a:rPr>
              <a:t>在</a:t>
            </a:r>
            <a:r>
              <a:rPr lang="en-US" altLang="zh-CN" sz="2400" dirty="0">
                <a:solidFill>
                  <a:schemeClr val="bg1"/>
                </a:solidFill>
              </a:rPr>
              <a:t>N=4</a:t>
            </a:r>
            <a:r>
              <a:rPr lang="zh-CN" altLang="en-US" sz="2400" dirty="0">
                <a:solidFill>
                  <a:schemeClr val="bg1"/>
                </a:solidFill>
              </a:rPr>
              <a:t>时，傅立叶变换以矩阵形式表示为</a:t>
            </a: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endParaRPr lang="zh-CN" altLang="en-US" sz="2400" dirty="0">
              <a:solidFill>
                <a:schemeClr val="bg1"/>
              </a:solidFill>
            </a:endParaRPr>
          </a:p>
          <a:p>
            <a:pPr marL="0" lvl="0" indent="0" eaLnBrk="1" hangingPunct="1">
              <a:spcBef>
                <a:spcPct val="0"/>
              </a:spcBef>
              <a:buNone/>
            </a:pP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en-US" altLang="zh-CN" sz="2400" dirty="0">
                <a:solidFill>
                  <a:schemeClr val="bg1"/>
                </a:solidFill>
              </a:rPr>
              <a:t>)=</a:t>
            </a:r>
            <a:endParaRPr lang="en-US" altLang="zh-CN" sz="2400" i="1" dirty="0">
              <a:solidFill>
                <a:schemeClr val="bg1"/>
              </a:solidFill>
            </a:endParaRPr>
          </a:p>
        </p:txBody>
      </p:sp>
      <p:graphicFrame>
        <p:nvGraphicFramePr>
          <p:cNvPr id="32772" name="Object 4"/>
          <p:cNvGraphicFramePr>
            <a:graphicFrameLocks noChangeAspect="1"/>
          </p:cNvGraphicFramePr>
          <p:nvPr/>
        </p:nvGraphicFramePr>
        <p:xfrm>
          <a:off x="2393950" y="2792413"/>
          <a:ext cx="5268913" cy="1403350"/>
        </p:xfrm>
        <a:graphic>
          <a:graphicData uri="http://schemas.openxmlformats.org/presentationml/2006/ole">
            <mc:AlternateContent xmlns:mc="http://schemas.openxmlformats.org/markup-compatibility/2006">
              <mc:Choice xmlns:v="urn:schemas-microsoft-com:vml" Requires="v">
                <p:oleObj spid="_x0000_s3092" name="" r:id="rId3" imgW="2908300" imgH="774700" progId="Equation.3">
                  <p:embed/>
                </p:oleObj>
              </mc:Choice>
              <mc:Fallback>
                <p:oleObj name="" r:id="rId3" imgW="2908300" imgH="774700" progId="Equation.3">
                  <p:embed/>
                  <p:pic>
                    <p:nvPicPr>
                      <p:cNvPr id="0" name="图片 3091"/>
                      <p:cNvPicPr/>
                      <p:nvPr/>
                    </p:nvPicPr>
                    <p:blipFill>
                      <a:blip r:embed="rId4"/>
                      <a:stretch>
                        <a:fillRect/>
                      </a:stretch>
                    </p:blipFill>
                    <p:spPr>
                      <a:xfrm>
                        <a:off x="2393950" y="2792413"/>
                        <a:ext cx="5268913" cy="1403350"/>
                      </a:xfrm>
                      <a:prstGeom prst="rect">
                        <a:avLst/>
                      </a:prstGeom>
                      <a:solidFill>
                        <a:schemeClr val="bg1"/>
                      </a:solidFill>
                      <a:ln w="38100">
                        <a:noFill/>
                        <a:miter/>
                      </a:ln>
                    </p:spPr>
                  </p:pic>
                </p:oleObj>
              </mc:Fallback>
            </mc:AlternateContent>
          </a:graphicData>
        </a:graphic>
      </p:graphicFrame>
      <p:sp>
        <p:nvSpPr>
          <p:cNvPr id="32773" name="Oval 5"/>
          <p:cNvSpPr/>
          <p:nvPr/>
        </p:nvSpPr>
        <p:spPr>
          <a:xfrm>
            <a:off x="6172200" y="5105400"/>
            <a:ext cx="1447800" cy="15240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32774" name="Line 6"/>
          <p:cNvSpPr/>
          <p:nvPr/>
        </p:nvSpPr>
        <p:spPr>
          <a:xfrm>
            <a:off x="5715000" y="5867400"/>
            <a:ext cx="2881313" cy="0"/>
          </a:xfrm>
          <a:prstGeom prst="line">
            <a:avLst/>
          </a:prstGeom>
          <a:ln w="9525" cap="flat" cmpd="sng">
            <a:solidFill>
              <a:schemeClr val="bg1"/>
            </a:solidFill>
            <a:prstDash val="solid"/>
            <a:headEnd type="none" w="med" len="med"/>
            <a:tailEnd type="triangle" w="med" len="med"/>
          </a:ln>
        </p:spPr>
      </p:sp>
      <p:sp>
        <p:nvSpPr>
          <p:cNvPr id="32775" name="Line 7"/>
          <p:cNvSpPr/>
          <p:nvPr/>
        </p:nvSpPr>
        <p:spPr>
          <a:xfrm flipV="1">
            <a:off x="6919913" y="4419600"/>
            <a:ext cx="0" cy="2362200"/>
          </a:xfrm>
          <a:prstGeom prst="line">
            <a:avLst/>
          </a:prstGeom>
          <a:ln w="9525" cap="flat" cmpd="sng">
            <a:solidFill>
              <a:schemeClr val="bg1"/>
            </a:solidFill>
            <a:prstDash val="solid"/>
            <a:headEnd type="none" w="med" len="med"/>
            <a:tailEnd type="triangle" w="med" len="med"/>
          </a:ln>
        </p:spPr>
      </p:sp>
      <p:sp>
        <p:nvSpPr>
          <p:cNvPr id="32776" name="Rectangle 8"/>
          <p:cNvSpPr/>
          <p:nvPr/>
        </p:nvSpPr>
        <p:spPr>
          <a:xfrm>
            <a:off x="8443913" y="5334000"/>
            <a:ext cx="3190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i="1" dirty="0">
                <a:solidFill>
                  <a:schemeClr val="bg1"/>
                </a:solidFill>
                <a:cs typeface="Times New Roman" panose="02020603050405020304" pitchFamily="18" charset="0"/>
              </a:rPr>
              <a:t>x</a:t>
            </a:r>
            <a:endParaRPr lang="en-US" altLang="zh-CN" sz="2400" i="1" dirty="0">
              <a:solidFill>
                <a:schemeClr val="bg1"/>
              </a:solidFill>
              <a:ea typeface="Times New Roman" panose="02020603050405020304" pitchFamily="18" charset="0"/>
            </a:endParaRPr>
          </a:p>
        </p:txBody>
      </p:sp>
      <p:sp>
        <p:nvSpPr>
          <p:cNvPr id="32777" name="Rectangle 9"/>
          <p:cNvSpPr/>
          <p:nvPr/>
        </p:nvSpPr>
        <p:spPr>
          <a:xfrm>
            <a:off x="7072313" y="42672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rPr>
              <a:t>y</a:t>
            </a:r>
            <a:endParaRPr lang="en-US" altLang="zh-CN" sz="2400" dirty="0">
              <a:solidFill>
                <a:schemeClr val="bg1"/>
              </a:solidFill>
            </a:endParaRPr>
          </a:p>
        </p:txBody>
      </p:sp>
      <p:sp>
        <p:nvSpPr>
          <p:cNvPr id="32778" name="Rectangle 10"/>
          <p:cNvSpPr/>
          <p:nvPr/>
        </p:nvSpPr>
        <p:spPr>
          <a:xfrm>
            <a:off x="7529513" y="55626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cs typeface="Times New Roman" panose="02020603050405020304" pitchFamily="18" charset="0"/>
              </a:rPr>
              <a:t>1</a:t>
            </a:r>
            <a:endParaRPr lang="en-US" altLang="zh-CN" sz="2400" dirty="0">
              <a:solidFill>
                <a:schemeClr val="bg1"/>
              </a:solidFill>
              <a:ea typeface="Times New Roman" panose="02020603050405020304" pitchFamily="18" charset="0"/>
            </a:endParaRPr>
          </a:p>
        </p:txBody>
      </p:sp>
      <p:sp>
        <p:nvSpPr>
          <p:cNvPr id="32779" name="Rectangle 11"/>
          <p:cNvSpPr/>
          <p:nvPr/>
        </p:nvSpPr>
        <p:spPr>
          <a:xfrm>
            <a:off x="5776913" y="5486400"/>
            <a:ext cx="5238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cs typeface="Times New Roman" panose="02020603050405020304" pitchFamily="18" charset="0"/>
              </a:rPr>
              <a:t>-1</a:t>
            </a:r>
            <a:endParaRPr lang="en-US" altLang="zh-CN" sz="2400" dirty="0">
              <a:solidFill>
                <a:schemeClr val="bg1"/>
              </a:solidFill>
              <a:ea typeface="Times New Roman" panose="02020603050405020304" pitchFamily="18" charset="0"/>
            </a:endParaRPr>
          </a:p>
        </p:txBody>
      </p:sp>
      <p:sp>
        <p:nvSpPr>
          <p:cNvPr id="32780" name="Rectangle 12"/>
          <p:cNvSpPr/>
          <p:nvPr/>
        </p:nvSpPr>
        <p:spPr>
          <a:xfrm>
            <a:off x="6919913" y="4648200"/>
            <a:ext cx="2682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rPr>
              <a:t>j</a:t>
            </a:r>
            <a:endParaRPr lang="en-US" altLang="zh-CN" sz="2400" dirty="0">
              <a:solidFill>
                <a:schemeClr val="bg1"/>
              </a:solidFill>
            </a:endParaRPr>
          </a:p>
        </p:txBody>
      </p:sp>
      <p:sp>
        <p:nvSpPr>
          <p:cNvPr id="32781" name="Rectangle 13"/>
          <p:cNvSpPr/>
          <p:nvPr/>
        </p:nvSpPr>
        <p:spPr>
          <a:xfrm>
            <a:off x="6843713" y="6477000"/>
            <a:ext cx="3698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rPr>
              <a:t>-j</a:t>
            </a:r>
            <a:endParaRPr lang="en-US" altLang="zh-CN" sz="2400" dirty="0">
              <a:solidFill>
                <a:schemeClr val="bg1"/>
              </a:solidFill>
            </a:endParaRPr>
          </a:p>
        </p:txBody>
      </p:sp>
      <p:graphicFrame>
        <p:nvGraphicFramePr>
          <p:cNvPr id="32782" name="Object 14"/>
          <p:cNvGraphicFramePr>
            <a:graphicFrameLocks noChangeAspect="1"/>
          </p:cNvGraphicFramePr>
          <p:nvPr/>
        </p:nvGraphicFramePr>
        <p:xfrm>
          <a:off x="1771650" y="5116513"/>
          <a:ext cx="1585913" cy="976312"/>
        </p:xfrm>
        <a:graphic>
          <a:graphicData uri="http://schemas.openxmlformats.org/presentationml/2006/ole">
            <mc:AlternateContent xmlns:mc="http://schemas.openxmlformats.org/markup-compatibility/2006">
              <mc:Choice xmlns:v="urn:schemas-microsoft-com:vml" Requires="v">
                <p:oleObj spid="_x0000_s3091" name="" r:id="rId5" imgW="1256665" imgH="774065" progId="Equation.3">
                  <p:embed/>
                </p:oleObj>
              </mc:Choice>
              <mc:Fallback>
                <p:oleObj name="" r:id="rId5" imgW="1256665" imgH="774065" progId="Equation.3">
                  <p:embed/>
                  <p:pic>
                    <p:nvPicPr>
                      <p:cNvPr id="0" name="图片 3090"/>
                      <p:cNvPicPr/>
                      <p:nvPr/>
                    </p:nvPicPr>
                    <p:blipFill>
                      <a:blip r:embed="rId6"/>
                      <a:stretch>
                        <a:fillRect/>
                      </a:stretch>
                    </p:blipFill>
                    <p:spPr>
                      <a:xfrm>
                        <a:off x="1771650" y="5116513"/>
                        <a:ext cx="1585913" cy="976312"/>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p:nvPr/>
        </p:nvSpPr>
        <p:spPr>
          <a:xfrm>
            <a:off x="381000" y="609600"/>
            <a:ext cx="8382000" cy="6302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675005" eaLnBrk="1" hangingPunct="1">
              <a:spcBef>
                <a:spcPct val="0"/>
              </a:spcBef>
              <a:buNone/>
            </a:pPr>
            <a:r>
              <a:rPr lang="en-US" altLang="zh-CN" sz="2400" b="1" dirty="0">
                <a:solidFill>
                  <a:srgbClr val="FFFF00"/>
                </a:solidFill>
                <a:latin typeface="宋体" panose="02010600030101010101" pitchFamily="2" charset="-122"/>
              </a:rPr>
              <a:t>2.</a:t>
            </a:r>
            <a:r>
              <a:rPr lang="zh-CN" altLang="en-US" sz="2400" b="1" dirty="0">
                <a:solidFill>
                  <a:srgbClr val="FFFF00"/>
                </a:solidFill>
                <a:latin typeface="宋体" panose="02010600030101010101" pitchFamily="2" charset="-122"/>
              </a:rPr>
              <a:t>二维离散函数的傅立叶变换</a:t>
            </a:r>
            <a:endParaRPr lang="zh-CN" altLang="en-US" sz="2400" dirty="0"/>
          </a:p>
          <a:p>
            <a:pPr marL="0" lvl="0" indent="675005" algn="just" eaLnBrk="1" hangingPunct="1">
              <a:spcBef>
                <a:spcPct val="0"/>
              </a:spcBef>
              <a:buNone/>
            </a:pPr>
            <a:r>
              <a:rPr lang="zh-CN" altLang="en-US" sz="2400" dirty="0">
                <a:solidFill>
                  <a:schemeClr val="bg1"/>
                </a:solidFill>
              </a:rPr>
              <a:t>在二维离散的情况下，傅立叶变换对表示为</a:t>
            </a:r>
            <a:endParaRPr lang="zh-CN" altLang="en-US" sz="2400" dirty="0">
              <a:solidFill>
                <a:schemeClr val="bg1"/>
              </a:solidFill>
            </a:endParaRPr>
          </a:p>
          <a:p>
            <a:pPr marL="0" lvl="0" indent="675005" algn="just" eaLnBrk="1" hangingPunct="1">
              <a:spcBef>
                <a:spcPct val="75000"/>
              </a:spcBef>
              <a:spcAft>
                <a:spcPct val="75000"/>
              </a:spcAft>
              <a:buNone/>
            </a:pPr>
            <a:r>
              <a:rPr lang="zh-CN" altLang="en-US" sz="2400" dirty="0">
                <a:solidFill>
                  <a:schemeClr val="bg1"/>
                </a:solidFill>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                                                          (3.2—20)</a:t>
            </a:r>
            <a:endParaRPr lang="en-US" altLang="zh-CN" sz="2400" dirty="0">
              <a:solidFill>
                <a:schemeClr val="bg1"/>
              </a:solidFill>
            </a:endParaRPr>
          </a:p>
          <a:p>
            <a:pPr marL="0" lvl="0" indent="675005" algn="just">
              <a:spcBef>
                <a:spcPct val="0"/>
              </a:spcBef>
              <a:buNone/>
            </a:pPr>
            <a:r>
              <a:rPr lang="zh-CN" altLang="en-US" sz="2400" dirty="0">
                <a:solidFill>
                  <a:schemeClr val="bg1"/>
                </a:solidFill>
              </a:rPr>
              <a:t>式中</a:t>
            </a:r>
            <a:r>
              <a:rPr lang="en-US" altLang="zh-CN" sz="2400" i="1" dirty="0">
                <a:solidFill>
                  <a:schemeClr val="bg1"/>
                </a:solidFill>
              </a:rPr>
              <a:t>u</a:t>
            </a:r>
            <a:r>
              <a:rPr lang="en-US" altLang="zh-CN" sz="2400" dirty="0">
                <a:solidFill>
                  <a:schemeClr val="bg1"/>
                </a:solidFill>
              </a:rPr>
              <a:t>=0</a:t>
            </a:r>
            <a:r>
              <a:rPr lang="zh-CN" altLang="en-US" sz="2400" dirty="0">
                <a:solidFill>
                  <a:schemeClr val="bg1"/>
                </a:solidFill>
              </a:rPr>
              <a:t>，</a:t>
            </a:r>
            <a:r>
              <a:rPr lang="en-US" altLang="zh-CN" sz="2400" dirty="0">
                <a:solidFill>
                  <a:schemeClr val="bg1"/>
                </a:solidFill>
              </a:rPr>
              <a:t>1</a:t>
            </a:r>
            <a:r>
              <a:rPr lang="zh-CN" altLang="en-US" sz="2400" dirty="0">
                <a:solidFill>
                  <a:schemeClr val="bg1"/>
                </a:solidFill>
              </a:rPr>
              <a:t>，</a:t>
            </a:r>
            <a:r>
              <a:rPr lang="en-US" altLang="zh-CN" sz="2400" dirty="0">
                <a:solidFill>
                  <a:schemeClr val="bg1"/>
                </a:solidFill>
              </a:rPr>
              <a:t>2</a:t>
            </a:r>
            <a:r>
              <a:rPr lang="zh-CN" altLang="en-US" sz="2400" dirty="0">
                <a:solidFill>
                  <a:schemeClr val="bg1"/>
                </a:solidFill>
              </a:rPr>
              <a:t>，</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M</a:t>
            </a:r>
            <a:r>
              <a:rPr lang="en-US" altLang="zh-CN" sz="2400" dirty="0">
                <a:solidFill>
                  <a:schemeClr val="bg1"/>
                </a:solidFill>
              </a:rPr>
              <a:t>-1</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=0</a:t>
            </a:r>
            <a:r>
              <a:rPr lang="zh-CN" altLang="en-US" sz="2400" dirty="0">
                <a:solidFill>
                  <a:schemeClr val="bg1"/>
                </a:solidFill>
              </a:rPr>
              <a:t>，</a:t>
            </a:r>
            <a:r>
              <a:rPr lang="en-US" altLang="zh-CN" sz="2400" dirty="0">
                <a:solidFill>
                  <a:schemeClr val="bg1"/>
                </a:solidFill>
              </a:rPr>
              <a:t>1</a:t>
            </a:r>
            <a:r>
              <a:rPr lang="zh-CN" altLang="en-US" sz="2400" dirty="0">
                <a:solidFill>
                  <a:schemeClr val="bg1"/>
                </a:solidFill>
              </a:rPr>
              <a:t>，</a:t>
            </a:r>
            <a:r>
              <a:rPr lang="en-US" altLang="zh-CN" sz="2400" dirty="0">
                <a:solidFill>
                  <a:schemeClr val="bg1"/>
                </a:solidFill>
              </a:rPr>
              <a:t>2</a:t>
            </a:r>
            <a:r>
              <a:rPr lang="zh-CN" altLang="en-US" sz="2400" dirty="0">
                <a:solidFill>
                  <a:schemeClr val="bg1"/>
                </a:solidFill>
              </a:rPr>
              <a:t>，</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N</a:t>
            </a:r>
            <a:r>
              <a:rPr lang="en-US" altLang="zh-CN" sz="2400" dirty="0">
                <a:solidFill>
                  <a:schemeClr val="bg1"/>
                </a:solidFill>
              </a:rPr>
              <a:t>-1</a:t>
            </a:r>
            <a:r>
              <a:rPr lang="zh-CN" altLang="en-US" sz="2400" dirty="0">
                <a:solidFill>
                  <a:schemeClr val="bg1"/>
                </a:solidFill>
              </a:rPr>
              <a:t>。</a:t>
            </a:r>
            <a:endParaRPr lang="zh-CN" altLang="en-US" sz="2400" dirty="0">
              <a:solidFill>
                <a:schemeClr val="bg1"/>
              </a:solidFill>
            </a:endParaRPr>
          </a:p>
          <a:p>
            <a:pPr marL="0" lvl="0" indent="675005" algn="just">
              <a:spcBef>
                <a:spcPct val="75000"/>
              </a:spcBef>
              <a:spcAft>
                <a:spcPct val="75000"/>
              </a:spcAft>
              <a:buNone/>
            </a:pPr>
            <a:r>
              <a:rPr lang="zh-CN" altLang="en-US" sz="2400" dirty="0">
                <a:solidFill>
                  <a:schemeClr val="bg1"/>
                </a:solidFill>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x</a:t>
            </a:r>
            <a:r>
              <a:rPr lang="zh-CN" altLang="en-US" sz="2400" dirty="0">
                <a:solidFill>
                  <a:schemeClr val="bg1"/>
                </a:solidFill>
              </a:rPr>
              <a:t>，</a:t>
            </a:r>
            <a:r>
              <a:rPr lang="en-US" altLang="zh-CN" sz="2400" i="1" dirty="0">
                <a:solidFill>
                  <a:schemeClr val="bg1"/>
                </a:solidFill>
              </a:rPr>
              <a:t>y</a:t>
            </a:r>
            <a:r>
              <a:rPr lang="en-US" altLang="zh-CN" sz="2400" dirty="0">
                <a:solidFill>
                  <a:schemeClr val="bg1"/>
                </a:solidFill>
              </a:rPr>
              <a:t>)=                                                          (3.2—21)</a:t>
            </a:r>
            <a:endParaRPr lang="en-US" altLang="zh-CN" sz="2400" dirty="0">
              <a:solidFill>
                <a:schemeClr val="bg1"/>
              </a:solidFill>
            </a:endParaRPr>
          </a:p>
          <a:p>
            <a:pPr marL="0" lvl="0" indent="675005" algn="just">
              <a:spcBef>
                <a:spcPct val="0"/>
              </a:spcBef>
              <a:buNone/>
            </a:pPr>
            <a:r>
              <a:rPr lang="en-US" altLang="zh-CN" sz="2400" dirty="0">
                <a:solidFill>
                  <a:schemeClr val="bg1"/>
                </a:solidFill>
              </a:rPr>
              <a:t> </a:t>
            </a:r>
            <a:r>
              <a:rPr lang="zh-CN" altLang="en-US" sz="2400" dirty="0">
                <a:solidFill>
                  <a:schemeClr val="bg1"/>
                </a:solidFill>
              </a:rPr>
              <a:t>式中 </a:t>
            </a:r>
            <a:r>
              <a:rPr lang="en-US" altLang="zh-CN" sz="2400" i="1" dirty="0">
                <a:solidFill>
                  <a:schemeClr val="bg1"/>
                </a:solidFill>
              </a:rPr>
              <a:t>x</a:t>
            </a:r>
            <a:r>
              <a:rPr lang="en-US" altLang="zh-CN" sz="2400" dirty="0">
                <a:solidFill>
                  <a:schemeClr val="bg1"/>
                </a:solidFill>
              </a:rPr>
              <a:t>=0</a:t>
            </a:r>
            <a:r>
              <a:rPr lang="zh-CN" altLang="en-US" sz="2400" dirty="0">
                <a:solidFill>
                  <a:schemeClr val="bg1"/>
                </a:solidFill>
              </a:rPr>
              <a:t>，</a:t>
            </a:r>
            <a:r>
              <a:rPr lang="en-US" altLang="zh-CN" sz="2400" dirty="0">
                <a:solidFill>
                  <a:schemeClr val="bg1"/>
                </a:solidFill>
              </a:rPr>
              <a:t>1</a:t>
            </a:r>
            <a:r>
              <a:rPr lang="zh-CN" altLang="en-US" sz="2400" dirty="0">
                <a:solidFill>
                  <a:schemeClr val="bg1"/>
                </a:solidFill>
              </a:rPr>
              <a:t>，</a:t>
            </a:r>
            <a:r>
              <a:rPr lang="en-US" altLang="zh-CN" sz="2400" dirty="0">
                <a:solidFill>
                  <a:schemeClr val="bg1"/>
                </a:solidFill>
              </a:rPr>
              <a:t>2</a:t>
            </a:r>
            <a:r>
              <a:rPr lang="zh-CN" altLang="en-US" sz="2400" dirty="0">
                <a:solidFill>
                  <a:schemeClr val="bg1"/>
                </a:solidFill>
              </a:rPr>
              <a:t>，</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M</a:t>
            </a:r>
            <a:r>
              <a:rPr lang="en-US" altLang="zh-CN" sz="2400" dirty="0">
                <a:solidFill>
                  <a:schemeClr val="bg1"/>
                </a:solidFill>
              </a:rPr>
              <a:t>-1</a:t>
            </a:r>
            <a:r>
              <a:rPr lang="zh-CN" altLang="en-US" sz="2400" dirty="0">
                <a:solidFill>
                  <a:schemeClr val="bg1"/>
                </a:solidFill>
              </a:rPr>
              <a:t>；</a:t>
            </a:r>
            <a:r>
              <a:rPr lang="en-US" altLang="zh-CN" sz="2400" i="1" dirty="0">
                <a:solidFill>
                  <a:schemeClr val="bg1"/>
                </a:solidFill>
              </a:rPr>
              <a:t>y</a:t>
            </a:r>
            <a:r>
              <a:rPr lang="en-US" altLang="zh-CN" sz="2400" dirty="0">
                <a:solidFill>
                  <a:schemeClr val="bg1"/>
                </a:solidFill>
              </a:rPr>
              <a:t>=0</a:t>
            </a:r>
            <a:r>
              <a:rPr lang="zh-CN" altLang="en-US" sz="2400" dirty="0">
                <a:solidFill>
                  <a:schemeClr val="bg1"/>
                </a:solidFill>
              </a:rPr>
              <a:t>，</a:t>
            </a:r>
            <a:r>
              <a:rPr lang="en-US" altLang="zh-CN" sz="2400" dirty="0">
                <a:solidFill>
                  <a:schemeClr val="bg1"/>
                </a:solidFill>
              </a:rPr>
              <a:t>1</a:t>
            </a:r>
            <a:r>
              <a:rPr lang="zh-CN" altLang="en-US" sz="2400" dirty="0">
                <a:solidFill>
                  <a:schemeClr val="bg1"/>
                </a:solidFill>
              </a:rPr>
              <a:t>，</a:t>
            </a:r>
            <a:r>
              <a:rPr lang="en-US" altLang="zh-CN" sz="2400" dirty="0">
                <a:solidFill>
                  <a:schemeClr val="bg1"/>
                </a:solidFill>
              </a:rPr>
              <a:t>2</a:t>
            </a:r>
            <a:r>
              <a:rPr lang="zh-CN" altLang="en-US" sz="2400" dirty="0">
                <a:solidFill>
                  <a:schemeClr val="bg1"/>
                </a:solidFill>
              </a:rPr>
              <a:t>，</a:t>
            </a:r>
            <a:r>
              <a:rPr lang="en-US" altLang="zh-CN" sz="2400" dirty="0">
                <a:solidFill>
                  <a:schemeClr val="bg1"/>
                </a:solidFill>
              </a:rPr>
              <a:t>…</a:t>
            </a:r>
            <a:r>
              <a:rPr lang="zh-CN" altLang="en-US" sz="2400" dirty="0">
                <a:solidFill>
                  <a:schemeClr val="bg1"/>
                </a:solidFill>
              </a:rPr>
              <a:t>，</a:t>
            </a:r>
            <a:r>
              <a:rPr lang="en-US" altLang="zh-CN" sz="2400" i="1" dirty="0">
                <a:solidFill>
                  <a:schemeClr val="bg1"/>
                </a:solidFill>
              </a:rPr>
              <a:t>N</a:t>
            </a:r>
            <a:r>
              <a:rPr lang="en-US" altLang="zh-CN" sz="2400" dirty="0">
                <a:solidFill>
                  <a:schemeClr val="bg1"/>
                </a:solidFill>
              </a:rPr>
              <a:t>-1</a:t>
            </a:r>
            <a:r>
              <a:rPr lang="zh-CN" altLang="en-US" sz="2400" dirty="0">
                <a:solidFill>
                  <a:schemeClr val="bg1"/>
                </a:solidFill>
              </a:rPr>
              <a:t>。</a:t>
            </a:r>
            <a:endParaRPr lang="zh-CN" altLang="en-US" sz="2400" dirty="0">
              <a:solidFill>
                <a:schemeClr val="bg1"/>
              </a:solidFill>
            </a:endParaRPr>
          </a:p>
          <a:p>
            <a:pPr marL="0" lvl="0" indent="675005" algn="just">
              <a:spcBef>
                <a:spcPct val="0"/>
              </a:spcBef>
              <a:buNone/>
            </a:pPr>
            <a:endParaRPr lang="zh-CN" altLang="en-US" sz="2400" dirty="0">
              <a:solidFill>
                <a:schemeClr val="bg1"/>
              </a:solidFill>
              <a:latin typeface="宋体" panose="02010600030101010101" pitchFamily="2" charset="-122"/>
            </a:endParaRPr>
          </a:p>
          <a:p>
            <a:pPr marL="0" lvl="0" indent="675005" algn="just">
              <a:spcBef>
                <a:spcPct val="0"/>
              </a:spcBef>
              <a:buNone/>
            </a:pPr>
            <a:r>
              <a:rPr lang="zh-CN" altLang="en-US" sz="2400" dirty="0">
                <a:solidFill>
                  <a:schemeClr val="bg1"/>
                </a:solidFill>
                <a:latin typeface="宋体" panose="02010600030101010101" pitchFamily="2" charset="-122"/>
              </a:rPr>
              <a:t>一维和二维离散函数的傅立叶谱、相位和能量谱也分别由前面式子给出，唯一的差别在于独立变量是离散的。</a:t>
            </a:r>
            <a:endParaRPr lang="zh-CN" altLang="en-US" sz="2400" dirty="0">
              <a:solidFill>
                <a:schemeClr val="bg1"/>
              </a:solidFill>
              <a:latin typeface="宋体" panose="02010600030101010101" pitchFamily="2" charset="-122"/>
            </a:endParaRPr>
          </a:p>
          <a:p>
            <a:pPr marL="0" lvl="0" indent="675005" algn="just">
              <a:spcBef>
                <a:spcPct val="0"/>
              </a:spcBef>
              <a:buNone/>
            </a:pPr>
            <a:r>
              <a:rPr lang="zh-CN" altLang="en-US" sz="2400" dirty="0">
                <a:solidFill>
                  <a:schemeClr val="bg1"/>
                </a:solidFill>
                <a:latin typeface="宋体" panose="02010600030101010101" pitchFamily="2" charset="-122"/>
              </a:rPr>
              <a:t>一般来说，对一幅图像进行傅立叶变换运算量很大，不直接利用以上公式计算。现在都采用傅立叶变换快速算法，这样可大大减少计算量。为提高傅立叶变换算法的速度，从软件角度来讲，要不断</a:t>
            </a:r>
            <a:r>
              <a:rPr lang="zh-CN" altLang="en-US" sz="2400" dirty="0">
                <a:solidFill>
                  <a:schemeClr val="bg1"/>
                </a:solidFill>
                <a:latin typeface="宋体" panose="02010600030101010101" pitchFamily="2" charset="-122"/>
                <a:cs typeface="Times New Roman" panose="02020603050405020304" pitchFamily="18" charset="0"/>
              </a:rPr>
              <a:t>改进算法；另一种途径为硬件化，它不但体积小且速度快。</a:t>
            </a: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graphicFrame>
        <p:nvGraphicFramePr>
          <p:cNvPr id="33795" name="Object 3"/>
          <p:cNvGraphicFramePr>
            <a:graphicFrameLocks noChangeAspect="1"/>
          </p:cNvGraphicFramePr>
          <p:nvPr/>
        </p:nvGraphicFramePr>
        <p:xfrm>
          <a:off x="2743200" y="1447800"/>
          <a:ext cx="4114800" cy="762000"/>
        </p:xfrm>
        <a:graphic>
          <a:graphicData uri="http://schemas.openxmlformats.org/presentationml/2006/ole">
            <mc:AlternateContent xmlns:mc="http://schemas.openxmlformats.org/markup-compatibility/2006">
              <mc:Choice xmlns:v="urn:schemas-microsoft-com:vml" Requires="v">
                <p:oleObj spid="_x0000_s3096" name="" r:id="rId1" imgW="1943100" imgH="444500" progId="Equation.3">
                  <p:embed/>
                </p:oleObj>
              </mc:Choice>
              <mc:Fallback>
                <p:oleObj name="" r:id="rId1" imgW="1943100" imgH="444500" progId="Equation.3">
                  <p:embed/>
                  <p:pic>
                    <p:nvPicPr>
                      <p:cNvPr id="0" name="图片 3095"/>
                      <p:cNvPicPr/>
                      <p:nvPr/>
                    </p:nvPicPr>
                    <p:blipFill>
                      <a:blip r:embed="rId2"/>
                      <a:stretch>
                        <a:fillRect/>
                      </a:stretch>
                    </p:blipFill>
                    <p:spPr>
                      <a:xfrm>
                        <a:off x="2743200" y="1447800"/>
                        <a:ext cx="4114800" cy="762000"/>
                      </a:xfrm>
                      <a:prstGeom prst="rect">
                        <a:avLst/>
                      </a:prstGeom>
                      <a:solidFill>
                        <a:schemeClr val="bg1"/>
                      </a:solidFill>
                      <a:ln w="38100">
                        <a:noFill/>
                        <a:miter/>
                      </a:ln>
                    </p:spPr>
                  </p:pic>
                </p:oleObj>
              </mc:Fallback>
            </mc:AlternateContent>
          </a:graphicData>
        </a:graphic>
      </p:graphicFrame>
      <p:graphicFrame>
        <p:nvGraphicFramePr>
          <p:cNvPr id="33796" name="Object 4"/>
          <p:cNvGraphicFramePr>
            <a:graphicFrameLocks noChangeAspect="1"/>
          </p:cNvGraphicFramePr>
          <p:nvPr/>
        </p:nvGraphicFramePr>
        <p:xfrm>
          <a:off x="2819400" y="2743200"/>
          <a:ext cx="3505200" cy="762000"/>
        </p:xfrm>
        <a:graphic>
          <a:graphicData uri="http://schemas.openxmlformats.org/presentationml/2006/ole">
            <mc:AlternateContent xmlns:mc="http://schemas.openxmlformats.org/markup-compatibility/2006">
              <mc:Choice xmlns:v="urn:schemas-microsoft-com:vml" Requires="v">
                <p:oleObj spid="_x0000_s3094" name="" r:id="rId3" imgW="1663700" imgH="381000" progId="Equation.3">
                  <p:embed/>
                </p:oleObj>
              </mc:Choice>
              <mc:Fallback>
                <p:oleObj name="" r:id="rId3" imgW="1663700" imgH="381000" progId="Equation.3">
                  <p:embed/>
                  <p:pic>
                    <p:nvPicPr>
                      <p:cNvPr id="0" name="图片 3093"/>
                      <p:cNvPicPr/>
                      <p:nvPr/>
                    </p:nvPicPr>
                    <p:blipFill>
                      <a:blip r:embed="rId4"/>
                      <a:stretch>
                        <a:fillRect/>
                      </a:stretch>
                    </p:blipFill>
                    <p:spPr>
                      <a:xfrm>
                        <a:off x="2819400" y="2743200"/>
                        <a:ext cx="3505200" cy="76200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2"/>
          <p:cNvPicPr>
            <a:picLocks noChangeAspect="1"/>
          </p:cNvPicPr>
          <p:nvPr/>
        </p:nvPicPr>
        <p:blipFill>
          <a:blip r:embed="rId1"/>
          <a:stretch>
            <a:fillRect/>
          </a:stretch>
        </p:blipFill>
        <p:spPr>
          <a:xfrm>
            <a:off x="990600" y="2209800"/>
            <a:ext cx="2438400" cy="2438400"/>
          </a:xfrm>
          <a:prstGeom prst="rect">
            <a:avLst/>
          </a:prstGeom>
          <a:noFill/>
          <a:ln w="9525">
            <a:noFill/>
          </a:ln>
        </p:spPr>
      </p:pic>
      <p:pic>
        <p:nvPicPr>
          <p:cNvPr id="34819" name="Picture 3"/>
          <p:cNvPicPr>
            <a:picLocks noChangeAspect="1"/>
          </p:cNvPicPr>
          <p:nvPr/>
        </p:nvPicPr>
        <p:blipFill>
          <a:blip r:embed="rId2"/>
          <a:stretch>
            <a:fillRect/>
          </a:stretch>
        </p:blipFill>
        <p:spPr>
          <a:xfrm>
            <a:off x="5334000" y="2209800"/>
            <a:ext cx="2438400" cy="2438400"/>
          </a:xfrm>
          <a:prstGeom prst="rect">
            <a:avLst/>
          </a:prstGeom>
          <a:noFill/>
          <a:ln w="9525">
            <a:noFill/>
          </a:ln>
        </p:spPr>
      </p:pic>
      <p:sp>
        <p:nvSpPr>
          <p:cNvPr id="34820" name="Rectangle 4"/>
          <p:cNvSpPr/>
          <p:nvPr/>
        </p:nvSpPr>
        <p:spPr>
          <a:xfrm>
            <a:off x="1219200" y="5181600"/>
            <a:ext cx="692150" cy="549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nSpc>
                <a:spcPct val="150000"/>
              </a:lnSpc>
              <a:spcBef>
                <a:spcPct val="50000"/>
              </a:spcBef>
              <a:buClr>
                <a:schemeClr val="tx1"/>
              </a:buClr>
              <a:buSzPct val="80000"/>
              <a:buFont typeface="Wingdings" panose="05000000000000000000" pitchFamily="2" charset="2"/>
              <a:buNone/>
            </a:pPr>
            <a:r>
              <a:rPr lang="zh-CN" altLang="en-US" sz="2000" dirty="0">
                <a:solidFill>
                  <a:schemeClr val="bg1"/>
                </a:solidFill>
                <a:latin typeface="宋体" panose="02010600030101010101" pitchFamily="2" charset="-122"/>
              </a:rPr>
              <a:t>原图</a:t>
            </a:r>
            <a:endParaRPr lang="zh-CN" altLang="en-US" sz="2000" dirty="0">
              <a:solidFill>
                <a:schemeClr val="bg1"/>
              </a:solidFill>
              <a:latin typeface="宋体" panose="02010600030101010101" pitchFamily="2" charset="-122"/>
            </a:endParaRPr>
          </a:p>
        </p:txBody>
      </p:sp>
      <p:sp>
        <p:nvSpPr>
          <p:cNvPr id="34821" name="Rectangle 5"/>
          <p:cNvSpPr/>
          <p:nvPr/>
        </p:nvSpPr>
        <p:spPr>
          <a:xfrm>
            <a:off x="4800600" y="5105400"/>
            <a:ext cx="3232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solidFill>
                  <a:schemeClr val="bg1"/>
                </a:solidFill>
                <a:latin typeface="宋体" panose="02010600030101010101" pitchFamily="2" charset="-122"/>
              </a:rPr>
              <a:t>离散傅立叶变换后的频域图</a:t>
            </a:r>
            <a:endParaRPr lang="zh-CN" altLang="en-US" sz="2000" dirty="0">
              <a:solidFill>
                <a:schemeClr val="bg1"/>
              </a:solidFill>
              <a:latin typeface="宋体" panose="02010600030101010101" pitchFamily="2" charset="-122"/>
            </a:endParaRPr>
          </a:p>
        </p:txBody>
      </p:sp>
      <p:sp>
        <p:nvSpPr>
          <p:cNvPr id="34822" name="Rectangle 6"/>
          <p:cNvSpPr/>
          <p:nvPr/>
        </p:nvSpPr>
        <p:spPr>
          <a:xfrm>
            <a:off x="914400" y="990600"/>
            <a:ext cx="317817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solidFill>
                  <a:schemeClr val="bg1"/>
                </a:solidFill>
                <a:latin typeface="宋体" panose="02010600030101010101" pitchFamily="2" charset="-122"/>
              </a:rPr>
              <a:t>例如  数字图像的傅立叶变换</a:t>
            </a:r>
            <a:endParaRPr lang="zh-CN" altLang="en-US" sz="1800" b="1" dirty="0">
              <a:solidFill>
                <a:schemeClr val="bg1"/>
              </a:solidFill>
              <a:latin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p:nvPr/>
        </p:nvSpPr>
        <p:spPr>
          <a:xfrm>
            <a:off x="381000" y="685800"/>
            <a:ext cx="8382000" cy="52657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chemeClr val="bg1"/>
                </a:solidFill>
                <a:latin typeface="宋体" panose="02010600030101010101" pitchFamily="2" charset="-122"/>
              </a:rPr>
              <a:t>3.2.3</a:t>
            </a:r>
            <a:r>
              <a:rPr lang="zh-CN" altLang="en-US" sz="2800" dirty="0">
                <a:solidFill>
                  <a:schemeClr val="bg1"/>
                </a:solidFill>
                <a:latin typeface="宋体" panose="02010600030101010101" pitchFamily="2" charset="-122"/>
                <a:ea typeface="黑体" panose="02010609060101010101" pitchFamily="49" charset="-122"/>
              </a:rPr>
              <a:t>二维离散傅立叶变换的若干性质</a:t>
            </a:r>
            <a:r>
              <a:rPr lang="zh-CN" altLang="en-US" sz="2400" dirty="0">
                <a:solidFill>
                  <a:schemeClr val="bg1"/>
                </a:solidFill>
                <a:latin typeface="宋体" panose="02010600030101010101" pitchFamily="2" charset="-122"/>
              </a:rPr>
              <a:t> </a:t>
            </a:r>
            <a:endParaRPr lang="zh-CN" altLang="en-US" sz="2400" dirty="0">
              <a:solidFill>
                <a:schemeClr val="bg1"/>
              </a:solidFill>
              <a:latin typeface="宋体" panose="02010600030101010101" pitchFamily="2" charset="-122"/>
            </a:endParaRPr>
          </a:p>
          <a:p>
            <a:pPr marL="0" lvl="0" indent="0" eaLnBrk="1" hangingPunct="1">
              <a:spcBef>
                <a:spcPct val="0"/>
              </a:spcBef>
              <a:buNone/>
            </a:pPr>
            <a:r>
              <a:rPr lang="zh-CN" altLang="en-US" sz="2400" dirty="0">
                <a:solidFill>
                  <a:schemeClr val="bg1"/>
                </a:solidFill>
                <a:latin typeface="宋体" panose="02010600030101010101" pitchFamily="2" charset="-122"/>
              </a:rPr>
              <a:t>    </a:t>
            </a:r>
            <a:endParaRPr lang="zh-CN" altLang="en-US" sz="2400" dirty="0">
              <a:solidFill>
                <a:schemeClr val="bg1"/>
              </a:solidFill>
              <a:latin typeface="宋体" panose="02010600030101010101" pitchFamily="2" charset="-122"/>
            </a:endParaRPr>
          </a:p>
          <a:p>
            <a:pPr marL="0" lvl="0" indent="0" eaLnBrk="1" hangingPunct="1">
              <a:spcBef>
                <a:spcPct val="0"/>
              </a:spcBef>
              <a:buNone/>
            </a:pPr>
            <a:r>
              <a:rPr lang="zh-CN" altLang="en-US" sz="2400" dirty="0">
                <a:solidFill>
                  <a:schemeClr val="bg1"/>
                </a:solidFill>
                <a:latin typeface="宋体" panose="02010600030101010101" pitchFamily="2" charset="-122"/>
              </a:rPr>
              <a:t>    离散傅立叶变换建立了函数在空间域与频率域之间的转换关系。在数字图像处理中，经常要利用这种转换关系及其转换规律，因此，下面将介绍离散傅立叶变换的若干重要性质。 </a:t>
            </a:r>
            <a:endParaRPr lang="zh-CN" altLang="en-US" sz="2400" dirty="0">
              <a:solidFill>
                <a:schemeClr val="bg1"/>
              </a:solidFill>
              <a:latin typeface="宋体" panose="02010600030101010101" pitchFamily="2" charset="-122"/>
            </a:endParaRPr>
          </a:p>
          <a:p>
            <a:pPr marL="0" lvl="0" indent="0" algn="just" eaLnBrk="1" hangingPunct="1">
              <a:spcBef>
                <a:spcPct val="0"/>
              </a:spcBef>
              <a:buNone/>
            </a:pPr>
            <a:r>
              <a:rPr lang="en-US" altLang="zh-CN" sz="2400" dirty="0">
                <a:solidFill>
                  <a:schemeClr val="bg1"/>
                </a:solidFill>
                <a:latin typeface="宋体" panose="02010600030101010101" pitchFamily="2" charset="-122"/>
              </a:rPr>
              <a:t>1</a:t>
            </a:r>
            <a:r>
              <a:rPr lang="zh-CN" altLang="en-US" sz="2400" dirty="0">
                <a:solidFill>
                  <a:schemeClr val="bg1"/>
                </a:solidFill>
                <a:latin typeface="宋体" panose="02010600030101010101" pitchFamily="2" charset="-122"/>
              </a:rPr>
              <a:t>．周期性和共轭对称性</a:t>
            </a:r>
            <a:endParaRPr lang="zh-CN" altLang="en-US" sz="2400" dirty="0">
              <a:solidFill>
                <a:schemeClr val="bg1"/>
              </a:solidFill>
              <a:latin typeface="宋体" panose="02010600030101010101" pitchFamily="2" charset="-122"/>
            </a:endParaRPr>
          </a:p>
          <a:p>
            <a:pPr marL="0" lvl="0" indent="0" algn="just" eaLnBrk="1" hangingPunct="1">
              <a:spcBef>
                <a:spcPct val="0"/>
              </a:spcBef>
              <a:buNone/>
            </a:pPr>
            <a:r>
              <a:rPr lang="zh-CN" altLang="en-US" sz="2400" dirty="0">
                <a:solidFill>
                  <a:schemeClr val="bg1"/>
                </a:solidFill>
                <a:latin typeface="宋体" panose="02010600030101010101" pitchFamily="2" charset="-122"/>
              </a:rPr>
              <a:t>    若离散的傅立叶变换和它的反变换周期为</a:t>
            </a:r>
            <a:r>
              <a:rPr lang="en-US" altLang="zh-CN" sz="2400" i="1" dirty="0">
                <a:solidFill>
                  <a:schemeClr val="bg1"/>
                </a:solidFill>
                <a:latin typeface="宋体" panose="02010600030101010101" pitchFamily="2" charset="-122"/>
              </a:rPr>
              <a:t>N</a:t>
            </a:r>
            <a:r>
              <a:rPr lang="zh-CN" altLang="en-US" sz="2400" dirty="0">
                <a:solidFill>
                  <a:schemeClr val="bg1"/>
                </a:solidFill>
                <a:latin typeface="宋体" panose="02010600030101010101" pitchFamily="2" charset="-122"/>
              </a:rPr>
              <a:t>，则有</a:t>
            </a:r>
            <a:endParaRPr lang="zh-CN" altLang="en-US" sz="2400" dirty="0">
              <a:solidFill>
                <a:schemeClr val="bg1"/>
              </a:solidFill>
              <a:latin typeface="宋体" panose="02010600030101010101" pitchFamily="2" charset="-122"/>
            </a:endParaRPr>
          </a:p>
          <a:p>
            <a:pPr marL="0" lvl="0" indent="0" algn="just" eaLnBrk="1" hangingPunct="1">
              <a:spcBef>
                <a:spcPct val="0"/>
              </a:spcBef>
              <a:buNone/>
            </a:pPr>
            <a:r>
              <a:rPr lang="zh-CN" altLang="en-US" sz="2400" i="1" dirty="0">
                <a:solidFill>
                  <a:schemeClr val="bg1"/>
                </a:solidFill>
                <a:latin typeface="宋体" panose="02010600030101010101" pitchFamily="2" charset="-122"/>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en-US" altLang="zh-CN" sz="2400" dirty="0">
                <a:solidFill>
                  <a:schemeClr val="bg1"/>
                </a:solidFill>
              </a:rPr>
              <a:t>+</a:t>
            </a:r>
            <a:r>
              <a:rPr lang="en-US" altLang="zh-CN" sz="2400" i="1" dirty="0">
                <a:solidFill>
                  <a:schemeClr val="bg1"/>
                </a:solidFill>
              </a:rPr>
              <a:t>N</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i="1" dirty="0">
                <a:solidFill>
                  <a:schemeClr val="bg1"/>
                </a:solidFill>
              </a:rPr>
              <a:t>N</a:t>
            </a:r>
            <a:r>
              <a:rPr lang="en-US" altLang="zh-CN" sz="2400" dirty="0">
                <a:solidFill>
                  <a:schemeClr val="bg1"/>
                </a:solidFill>
              </a:rPr>
              <a:t>)=</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en-US" altLang="zh-CN" sz="2400" dirty="0">
                <a:solidFill>
                  <a:schemeClr val="bg1"/>
                </a:solidFill>
              </a:rPr>
              <a:t>+</a:t>
            </a:r>
            <a:r>
              <a:rPr lang="en-US" altLang="zh-CN" sz="2400" i="1" dirty="0">
                <a:solidFill>
                  <a:schemeClr val="bg1"/>
                </a:solidFill>
              </a:rPr>
              <a:t>N</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i="1" dirty="0">
                <a:solidFill>
                  <a:schemeClr val="bg1"/>
                </a:solidFill>
              </a:rPr>
              <a:t>N</a:t>
            </a:r>
            <a:r>
              <a:rPr lang="en-US" altLang="zh-CN" sz="2400" dirty="0">
                <a:solidFill>
                  <a:schemeClr val="bg1"/>
                </a:solidFill>
              </a:rPr>
              <a:t>)</a:t>
            </a:r>
            <a:r>
              <a:rPr lang="en-US" altLang="zh-CN" sz="2400" dirty="0">
                <a:solidFill>
                  <a:schemeClr val="bg1"/>
                </a:solidFill>
                <a:latin typeface="宋体" panose="02010600030101010101" pitchFamily="2" charset="-122"/>
              </a:rPr>
              <a:t> </a:t>
            </a:r>
            <a:r>
              <a:rPr lang="zh-CN" altLang="en-US" sz="2400" dirty="0">
                <a:solidFill>
                  <a:schemeClr val="bg1"/>
                </a:solidFill>
                <a:latin typeface="宋体" panose="02010600030101010101" pitchFamily="2" charset="-122"/>
              </a:rPr>
              <a:t>（</a:t>
            </a:r>
            <a:r>
              <a:rPr lang="en-US" altLang="zh-CN" sz="2400" dirty="0">
                <a:solidFill>
                  <a:schemeClr val="bg1"/>
                </a:solidFill>
                <a:latin typeface="宋体" panose="02010600030101010101" pitchFamily="2" charset="-122"/>
              </a:rPr>
              <a:t>3.2-26)</a:t>
            </a:r>
            <a:endParaRPr lang="en-US" altLang="zh-CN" sz="2400" dirty="0">
              <a:solidFill>
                <a:schemeClr val="bg1"/>
              </a:solidFill>
              <a:latin typeface="宋体" panose="02010600030101010101" pitchFamily="2" charset="-122"/>
            </a:endParaRPr>
          </a:p>
          <a:p>
            <a:pPr marL="0" lvl="0" indent="0" algn="just" eaLnBrk="1" hangingPunct="1">
              <a:spcBef>
                <a:spcPct val="0"/>
              </a:spcBef>
              <a:buNone/>
            </a:pPr>
            <a:r>
              <a:rPr lang="zh-CN" altLang="en-US" sz="2400" dirty="0">
                <a:solidFill>
                  <a:schemeClr val="bg1"/>
                </a:solidFill>
                <a:latin typeface="宋体" panose="02010600030101010101" pitchFamily="2" charset="-122"/>
              </a:rPr>
              <a:t>傅立叶变换存在共轭对称性 </a:t>
            </a:r>
            <a:endParaRPr lang="zh-CN" altLang="en-US" sz="2400" dirty="0">
              <a:solidFill>
                <a:schemeClr val="bg1"/>
              </a:solidFill>
              <a:latin typeface="宋体" panose="02010600030101010101" pitchFamily="2" charset="-122"/>
            </a:endParaRPr>
          </a:p>
          <a:p>
            <a:pPr marL="0" lvl="0" indent="0" algn="just" eaLnBrk="1" hangingPunct="1">
              <a:spcBef>
                <a:spcPct val="0"/>
              </a:spcBef>
              <a:buNone/>
            </a:pPr>
            <a:r>
              <a:rPr lang="zh-CN" altLang="en-US" sz="2400" i="1" dirty="0">
                <a:solidFill>
                  <a:schemeClr val="bg1"/>
                </a:solidFill>
                <a:latin typeface="宋体" panose="02010600030101010101" pitchFamily="2" charset="-122"/>
              </a:rPr>
              <a:t>    </a:t>
            </a:r>
            <a:r>
              <a:rPr lang="en-US" altLang="zh-CN" sz="2400" i="1" dirty="0">
                <a:solidFill>
                  <a:schemeClr val="bg1"/>
                </a:solidFill>
              </a:rPr>
              <a:t>F</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i="1" dirty="0">
                <a:solidFill>
                  <a:schemeClr val="bg1"/>
                </a:solidFill>
              </a:rPr>
              <a:t>F</a:t>
            </a:r>
            <a:r>
              <a:rPr lang="en-US" altLang="zh-CN" sz="2400" baseline="30000" dirty="0">
                <a:solidFill>
                  <a:schemeClr val="bg1"/>
                </a:solidFill>
              </a:rPr>
              <a:t>*</a:t>
            </a:r>
            <a:r>
              <a:rPr lang="en-US" altLang="zh-CN" sz="2400" dirty="0">
                <a:solidFill>
                  <a:schemeClr val="bg1"/>
                </a:solidFill>
              </a:rPr>
              <a:t>(-</a:t>
            </a:r>
            <a:r>
              <a:rPr lang="en-US" altLang="zh-CN" sz="2400" i="1" dirty="0">
                <a:solidFill>
                  <a:schemeClr val="bg1"/>
                </a:solidFill>
              </a:rPr>
              <a:t>u</a:t>
            </a:r>
            <a:r>
              <a:rPr lang="zh-CN" altLang="en-US" sz="2400" dirty="0">
                <a:solidFill>
                  <a:schemeClr val="bg1"/>
                </a:solidFill>
              </a:rPr>
              <a:t>，</a:t>
            </a:r>
            <a:r>
              <a:rPr lang="en-US" altLang="zh-CN" sz="2400" dirty="0">
                <a:solidFill>
                  <a:schemeClr val="bg1"/>
                </a:solidFill>
              </a:rPr>
              <a:t>-</a:t>
            </a:r>
            <a:r>
              <a:rPr lang="en-US" altLang="zh-CN" sz="2400" i="1" dirty="0">
                <a:solidFill>
                  <a:schemeClr val="bg1"/>
                </a:solidFill>
              </a:rPr>
              <a:t>v</a:t>
            </a:r>
            <a:r>
              <a:rPr lang="en-US" altLang="zh-CN" sz="2400" dirty="0">
                <a:solidFill>
                  <a:schemeClr val="bg1"/>
                </a:solidFill>
              </a:rPr>
              <a:t>)</a:t>
            </a:r>
            <a:r>
              <a:rPr lang="en-US" altLang="zh-CN" sz="2400" dirty="0">
                <a:solidFill>
                  <a:schemeClr val="bg1"/>
                </a:solidFill>
                <a:latin typeface="宋体" panose="02010600030101010101" pitchFamily="2" charset="-122"/>
              </a:rPr>
              <a:t>                  (3.2</a:t>
            </a:r>
            <a:r>
              <a:rPr lang="en-US" altLang="zh-CN" sz="2400" dirty="0">
                <a:solidFill>
                  <a:schemeClr val="bg1"/>
                </a:solidFill>
              </a:rPr>
              <a:t>—</a:t>
            </a:r>
            <a:r>
              <a:rPr lang="en-US" altLang="zh-CN" sz="2400" dirty="0">
                <a:solidFill>
                  <a:schemeClr val="bg1"/>
                </a:solidFill>
                <a:latin typeface="宋体" panose="02010600030101010101" pitchFamily="2" charset="-122"/>
              </a:rPr>
              <a:t>27)</a:t>
            </a:r>
            <a:endParaRPr lang="en-US" altLang="zh-CN" sz="2400" dirty="0">
              <a:solidFill>
                <a:schemeClr val="bg1"/>
              </a:solidFill>
              <a:latin typeface="宋体" panose="02010600030101010101" pitchFamily="2" charset="-122"/>
            </a:endParaRPr>
          </a:p>
          <a:p>
            <a:pPr marL="0" lvl="0" indent="0" algn="just" eaLnBrk="1" hangingPunct="1">
              <a:spcBef>
                <a:spcPct val="0"/>
              </a:spcBef>
              <a:buNone/>
            </a:pPr>
            <a:r>
              <a:rPr lang="en-US" altLang="zh-CN" sz="2400" dirty="0">
                <a:solidFill>
                  <a:schemeClr val="bg1"/>
                </a:solidFill>
                <a:latin typeface="宋体" panose="02010600030101010101" pitchFamily="2" charset="-122"/>
              </a:rPr>
              <a:t>    </a:t>
            </a:r>
            <a:r>
              <a:rPr lang="zh-CN" altLang="en-US" sz="2400" dirty="0">
                <a:solidFill>
                  <a:schemeClr val="bg1"/>
                </a:solidFill>
                <a:latin typeface="宋体" panose="02010600030101010101" pitchFamily="2" charset="-122"/>
              </a:rPr>
              <a:t>这种周期性和共轭对称性对图像的频谱分析和显示带来很大益处。</a:t>
            </a:r>
            <a:endParaRPr lang="zh-CN" altLang="en-US" sz="2400" dirty="0">
              <a:solidFill>
                <a:schemeClr val="bg1"/>
              </a:solidFill>
              <a:latin typeface="宋体" panose="02010600030101010101" pitchFamily="2" charset="-122"/>
            </a:endParaRPr>
          </a:p>
          <a:p>
            <a:pPr marL="0" lvl="0" indent="0" algn="just" eaLnBrk="1" hangingPunct="1">
              <a:spcBef>
                <a:spcPct val="0"/>
              </a:spcBef>
              <a:buNone/>
            </a:pPr>
            <a:endParaRPr lang="en-US" altLang="zh-CN" sz="2400" dirty="0">
              <a:solidFill>
                <a:schemeClr val="bg1"/>
              </a:solidFill>
              <a:latin typeface="宋体" panose="02010600030101010101" pitchFamily="2" charset="-122"/>
            </a:endParaRPr>
          </a:p>
        </p:txBody>
      </p:sp>
      <p:sp>
        <p:nvSpPr>
          <p:cNvPr id="35843" name="Rectangle 3"/>
          <p:cNvSpPr/>
          <p:nvPr/>
        </p:nvSpPr>
        <p:spPr>
          <a:xfrm>
            <a:off x="2095500" y="320516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a:spLocks noGrp="1"/>
          </p:cNvSpPr>
          <p:nvPr>
            <p:ph type="title"/>
          </p:nvPr>
        </p:nvSpPr>
        <p:spPr>
          <a:ln/>
        </p:spPr>
        <p:txBody>
          <a:bodyPr vert="horz" wrap="square" lIns="91440" tIns="45720" rIns="91440" bIns="45720" anchor="ctr"/>
          <a:p>
            <a:endParaRPr lang="zh-CN" altLang="en-US" dirty="0"/>
          </a:p>
        </p:txBody>
      </p:sp>
      <p:sp>
        <p:nvSpPr>
          <p:cNvPr id="36867" name="内容占位符 2"/>
          <p:cNvSpPr>
            <a:spLocks noGrp="1"/>
          </p:cNvSpPr>
          <p:nvPr>
            <p:ph idx="1"/>
          </p:nvPr>
        </p:nvSpPr>
        <p:spPr>
          <a:ln/>
        </p:spPr>
        <p:txBody>
          <a:bodyPr vert="horz" wrap="square" lIns="91440" tIns="45720" rIns="91440" bIns="45720" anchor="t"/>
          <a:p>
            <a:endParaRPr lang="zh-CN" altLang="en-US" dirty="0"/>
          </a:p>
        </p:txBody>
      </p:sp>
      <p:pic>
        <p:nvPicPr>
          <p:cNvPr id="36868" name="Picture 2"/>
          <p:cNvPicPr>
            <a:picLocks noChangeAspect="1"/>
          </p:cNvPicPr>
          <p:nvPr/>
        </p:nvPicPr>
        <p:blipFill>
          <a:blip r:embed="rId1"/>
          <a:stretch>
            <a:fillRect/>
          </a:stretch>
        </p:blipFill>
        <p:spPr>
          <a:xfrm>
            <a:off x="107950" y="1431925"/>
            <a:ext cx="8770938" cy="4660900"/>
          </a:xfrm>
          <a:prstGeom prst="rect">
            <a:avLst/>
          </a:prstGeom>
          <a:noFill/>
          <a:ln w="9525">
            <a:noFill/>
          </a:ln>
        </p:spPr>
      </p:pic>
      <p:sp>
        <p:nvSpPr>
          <p:cNvPr id="36869" name="文本框 5"/>
          <p:cNvSpPr txBox="1"/>
          <p:nvPr/>
        </p:nvSpPr>
        <p:spPr>
          <a:xfrm>
            <a:off x="1087438" y="6215063"/>
            <a:ext cx="77724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dirty="0">
                <a:solidFill>
                  <a:schemeClr val="bg1"/>
                </a:solidFill>
              </a:rPr>
              <a:t>https://blog.csdn.net/daduzimama/article/details/80109139</a:t>
            </a:r>
            <a:endParaRPr lang="zh-CN" altLang="en-US" sz="18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a:spLocks noGrp="1"/>
          </p:cNvSpPr>
          <p:nvPr>
            <p:ph type="title"/>
          </p:nvPr>
        </p:nvSpPr>
        <p:spPr>
          <a:ln/>
        </p:spPr>
        <p:txBody>
          <a:bodyPr vert="horz" wrap="square" lIns="91440" tIns="45720" rIns="91440" bIns="45720" anchor="ctr"/>
          <a:p>
            <a:pPr algn="l"/>
            <a:r>
              <a:rPr lang="zh-CN" altLang="en-US" sz="2800" dirty="0">
                <a:solidFill>
                  <a:schemeClr val="bg1"/>
                </a:solidFill>
              </a:rPr>
              <a:t>取其中的一个周期：</a:t>
            </a:r>
            <a:endParaRPr lang="zh-CN" altLang="en-US" sz="2800" dirty="0">
              <a:solidFill>
                <a:schemeClr val="bg1"/>
              </a:solidFill>
            </a:endParaRPr>
          </a:p>
        </p:txBody>
      </p:sp>
      <p:sp>
        <p:nvSpPr>
          <p:cNvPr id="37891" name="内容占位符 2"/>
          <p:cNvSpPr>
            <a:spLocks noGrp="1"/>
          </p:cNvSpPr>
          <p:nvPr>
            <p:ph idx="1"/>
          </p:nvPr>
        </p:nvSpPr>
        <p:spPr>
          <a:ln/>
        </p:spPr>
        <p:txBody>
          <a:bodyPr vert="horz" wrap="square" lIns="91440" tIns="45720" rIns="91440" bIns="45720" anchor="t"/>
          <a:p>
            <a:endParaRPr lang="zh-CN" altLang="en-US" dirty="0"/>
          </a:p>
        </p:txBody>
      </p:sp>
      <p:pic>
        <p:nvPicPr>
          <p:cNvPr id="37892" name="Picture 2"/>
          <p:cNvPicPr>
            <a:picLocks noChangeAspect="1"/>
          </p:cNvPicPr>
          <p:nvPr/>
        </p:nvPicPr>
        <p:blipFill>
          <a:blip r:embed="rId1"/>
          <a:stretch>
            <a:fillRect/>
          </a:stretch>
        </p:blipFill>
        <p:spPr>
          <a:xfrm>
            <a:off x="468313" y="2005013"/>
            <a:ext cx="8458200" cy="51625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a:spLocks noGrp="1"/>
          </p:cNvSpPr>
          <p:nvPr>
            <p:ph type="title"/>
          </p:nvPr>
        </p:nvSpPr>
        <p:spPr>
          <a:xfrm>
            <a:off x="685800" y="136525"/>
            <a:ext cx="7772400" cy="1143000"/>
          </a:xfrm>
          <a:ln/>
        </p:spPr>
        <p:txBody>
          <a:bodyPr vert="horz" wrap="square" lIns="91440" tIns="45720" rIns="91440" bIns="45720" anchor="ctr"/>
          <a:p>
            <a:pPr algn="l"/>
            <a:r>
              <a:rPr lang="zh-CN" altLang="en-US" sz="4000" dirty="0">
                <a:solidFill>
                  <a:schemeClr val="bg1"/>
                </a:solidFill>
              </a:rPr>
              <a:t>频率分布</a:t>
            </a:r>
            <a:endParaRPr lang="zh-CN" altLang="en-US" sz="4000" dirty="0">
              <a:solidFill>
                <a:schemeClr val="bg1"/>
              </a:solidFill>
            </a:endParaRPr>
          </a:p>
        </p:txBody>
      </p:sp>
      <p:sp>
        <p:nvSpPr>
          <p:cNvPr id="38915" name="内容占位符 2"/>
          <p:cNvSpPr>
            <a:spLocks noGrp="1"/>
          </p:cNvSpPr>
          <p:nvPr>
            <p:ph idx="1"/>
          </p:nvPr>
        </p:nvSpPr>
        <p:spPr>
          <a:ln/>
        </p:spPr>
        <p:txBody>
          <a:bodyPr vert="horz" wrap="square" lIns="91440" tIns="45720" rIns="91440" bIns="45720" anchor="t"/>
          <a:p>
            <a:endParaRPr lang="zh-CN" altLang="en-US" dirty="0"/>
          </a:p>
        </p:txBody>
      </p:sp>
      <p:pic>
        <p:nvPicPr>
          <p:cNvPr id="38916" name="Picture 2"/>
          <p:cNvPicPr>
            <a:picLocks noChangeAspect="1"/>
          </p:cNvPicPr>
          <p:nvPr/>
        </p:nvPicPr>
        <p:blipFill>
          <a:blip r:embed="rId1"/>
          <a:stretch>
            <a:fillRect/>
          </a:stretch>
        </p:blipFill>
        <p:spPr>
          <a:xfrm>
            <a:off x="0" y="1279525"/>
            <a:ext cx="9144000" cy="551815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0825" y="53975"/>
            <a:ext cx="7772400" cy="784225"/>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000" b="0" i="0" u="none" strike="noStrike" kern="0" cap="none" spc="0" normalizeH="0" baseline="0" noProof="0" dirty="0">
                <a:ln>
                  <a:noFill/>
                </a:ln>
                <a:solidFill>
                  <a:schemeClr val="bg1"/>
                </a:solidFill>
                <a:effectLst/>
                <a:uLnTx/>
                <a:uFillTx/>
                <a:latin typeface="+mj-ea"/>
                <a:ea typeface="+mj-ea"/>
                <a:cs typeface="+mj-cs"/>
              </a:rPr>
              <a:t>正弦波的例子来展示频谱图的高低频的分布</a:t>
            </a:r>
            <a:endParaRPr kumimoji="1" lang="zh-CN" altLang="en-US" sz="2000" b="0" i="0" u="none" strike="noStrike" kern="0" cap="none" spc="0" normalizeH="0" baseline="0" noProof="0" dirty="0">
              <a:ln>
                <a:noFill/>
              </a:ln>
              <a:solidFill>
                <a:schemeClr val="bg1"/>
              </a:solidFill>
              <a:effectLst/>
              <a:uLnTx/>
              <a:uFillTx/>
              <a:latin typeface="+mj-ea"/>
              <a:ea typeface="+mj-ea"/>
              <a:cs typeface="+mj-cs"/>
            </a:endParaRPr>
          </a:p>
        </p:txBody>
      </p:sp>
      <p:sp>
        <p:nvSpPr>
          <p:cNvPr id="39939" name="内容占位符 2"/>
          <p:cNvSpPr>
            <a:spLocks noGrp="1"/>
          </p:cNvSpPr>
          <p:nvPr>
            <p:ph idx="1"/>
          </p:nvPr>
        </p:nvSpPr>
        <p:spPr>
          <a:ln/>
        </p:spPr>
        <p:txBody>
          <a:bodyPr vert="horz" wrap="square" lIns="91440" tIns="45720" rIns="91440" bIns="45720" anchor="t"/>
          <a:p>
            <a:endParaRPr lang="zh-CN" altLang="en-US" dirty="0"/>
          </a:p>
        </p:txBody>
      </p:sp>
      <p:pic>
        <p:nvPicPr>
          <p:cNvPr id="39940" name="Picture 2"/>
          <p:cNvPicPr>
            <a:picLocks noChangeAspect="1"/>
          </p:cNvPicPr>
          <p:nvPr/>
        </p:nvPicPr>
        <p:blipFill>
          <a:blip r:embed="rId1"/>
          <a:stretch>
            <a:fillRect/>
          </a:stretch>
        </p:blipFill>
        <p:spPr>
          <a:xfrm>
            <a:off x="161925" y="1125538"/>
            <a:ext cx="8820150" cy="5624512"/>
          </a:xfrm>
          <a:prstGeom prst="rect">
            <a:avLst/>
          </a:prstGeom>
          <a:noFill/>
          <a:ln w="9525">
            <a:noFill/>
          </a:ln>
        </p:spPr>
      </p:pic>
      <p:sp>
        <p:nvSpPr>
          <p:cNvPr id="39941" name="文本框 5"/>
          <p:cNvSpPr txBox="1"/>
          <p:nvPr/>
        </p:nvSpPr>
        <p:spPr>
          <a:xfrm>
            <a:off x="685800" y="755650"/>
            <a:ext cx="84582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频谱中心化以后，正弦波的频点靠中心越近，频率越低，离中心越远，频率越高。</a:t>
            </a:r>
            <a:endParaRPr lang="zh-CN" altLang="en-US" sz="18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31750" y="239713"/>
            <a:ext cx="7772400" cy="461962"/>
          </a:xfrm>
          <a:ln/>
        </p:spPr>
        <p:txBody>
          <a:bodyPr vert="horz" wrap="square" lIns="91440" tIns="45720" rIns="91440" bIns="45720" anchor="ctr"/>
          <a:p>
            <a:pPr algn="l"/>
            <a:r>
              <a:rPr lang="zh-CN" altLang="en-US" sz="2800" dirty="0">
                <a:solidFill>
                  <a:schemeClr val="bg1"/>
                </a:solidFill>
              </a:rPr>
              <a:t>频谱能量分布</a:t>
            </a:r>
            <a:endParaRPr lang="zh-CN" altLang="en-US" sz="2800" dirty="0">
              <a:solidFill>
                <a:schemeClr val="bg1"/>
              </a:solidFill>
            </a:endParaRPr>
          </a:p>
        </p:txBody>
      </p:sp>
      <p:sp>
        <p:nvSpPr>
          <p:cNvPr id="40963" name="内容占位符 2"/>
          <p:cNvSpPr>
            <a:spLocks noGrp="1"/>
          </p:cNvSpPr>
          <p:nvPr>
            <p:ph idx="1"/>
          </p:nvPr>
        </p:nvSpPr>
        <p:spPr>
          <a:ln/>
        </p:spPr>
        <p:txBody>
          <a:bodyPr vert="horz" wrap="square" lIns="91440" tIns="45720" rIns="91440" bIns="45720" anchor="t"/>
          <a:p>
            <a:endParaRPr lang="zh-CN" altLang="en-US" dirty="0"/>
          </a:p>
        </p:txBody>
      </p:sp>
      <p:pic>
        <p:nvPicPr>
          <p:cNvPr id="40964" name="Picture 2"/>
          <p:cNvPicPr>
            <a:picLocks noChangeAspect="1"/>
          </p:cNvPicPr>
          <p:nvPr/>
        </p:nvPicPr>
        <p:blipFill>
          <a:blip r:embed="rId1"/>
          <a:stretch>
            <a:fillRect/>
          </a:stretch>
        </p:blipFill>
        <p:spPr>
          <a:xfrm>
            <a:off x="414338" y="1628775"/>
            <a:ext cx="8243887" cy="4144963"/>
          </a:xfrm>
          <a:prstGeom prst="rect">
            <a:avLst/>
          </a:prstGeom>
          <a:noFill/>
          <a:ln w="9525">
            <a:noFill/>
          </a:ln>
        </p:spPr>
      </p:pic>
      <p:sp>
        <p:nvSpPr>
          <p:cNvPr id="40965" name="文本框 5"/>
          <p:cNvSpPr txBox="1"/>
          <p:nvPr/>
        </p:nvSpPr>
        <p:spPr>
          <a:xfrm>
            <a:off x="539750" y="1035050"/>
            <a:ext cx="824388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DC</a:t>
            </a:r>
            <a:r>
              <a:rPr lang="zh-CN" altLang="en-US" sz="2400" dirty="0">
                <a:solidFill>
                  <a:schemeClr val="bg1"/>
                </a:solidFill>
                <a:latin typeface="微软雅黑" panose="020B0503020204020204" pitchFamily="34" charset="-122"/>
                <a:ea typeface="微软雅黑" panose="020B0503020204020204" pitchFamily="34" charset="-122"/>
              </a:rPr>
              <a:t>（低频）分量所占能量最多，频率越高的部分，能量越少。</a:t>
            </a:r>
            <a:endParaRPr lang="zh-CN" altLang="en-US" sz="2400" dirty="0">
              <a:solidFill>
                <a:schemeClr val="bg1"/>
              </a:solidFill>
            </a:endParaRPr>
          </a:p>
        </p:txBody>
      </p:sp>
      <p:sp>
        <p:nvSpPr>
          <p:cNvPr id="40966" name="文本框 7"/>
          <p:cNvSpPr txBox="1"/>
          <p:nvPr/>
        </p:nvSpPr>
        <p:spPr>
          <a:xfrm>
            <a:off x="228600" y="6076950"/>
            <a:ext cx="8550275" cy="739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中间最小的那个圆圈内包含了大约</a:t>
            </a:r>
            <a:r>
              <a:rPr lang="en-US" altLang="zh-CN" sz="1800" dirty="0">
                <a:solidFill>
                  <a:schemeClr val="bg1"/>
                </a:solidFill>
                <a:latin typeface="微软雅黑" panose="020B0503020204020204" pitchFamily="34" charset="-122"/>
                <a:ea typeface="微软雅黑" panose="020B0503020204020204" pitchFamily="34" charset="-122"/>
              </a:rPr>
              <a:t>85%</a:t>
            </a:r>
            <a:r>
              <a:rPr lang="zh-CN" altLang="en-US" sz="1800" dirty="0">
                <a:solidFill>
                  <a:schemeClr val="bg1"/>
                </a:solidFill>
                <a:latin typeface="微软雅黑" panose="020B0503020204020204" pitchFamily="34" charset="-122"/>
                <a:ea typeface="微软雅黑" panose="020B0503020204020204" pitchFamily="34" charset="-122"/>
              </a:rPr>
              <a:t>的能量，中间那个圈包含了大约</a:t>
            </a:r>
            <a:r>
              <a:rPr lang="en-US" altLang="zh-CN" sz="1800" dirty="0">
                <a:solidFill>
                  <a:schemeClr val="bg1"/>
                </a:solidFill>
                <a:latin typeface="微软雅黑" panose="020B0503020204020204" pitchFamily="34" charset="-122"/>
                <a:ea typeface="微软雅黑" panose="020B0503020204020204" pitchFamily="34" charset="-122"/>
              </a:rPr>
              <a:t>93%</a:t>
            </a:r>
            <a:r>
              <a:rPr lang="zh-CN" altLang="en-US" sz="1800" dirty="0">
                <a:solidFill>
                  <a:schemeClr val="bg1"/>
                </a:solidFill>
                <a:latin typeface="微软雅黑" panose="020B0503020204020204" pitchFamily="34" charset="-122"/>
                <a:ea typeface="微软雅黑" panose="020B0503020204020204" pitchFamily="34" charset="-122"/>
              </a:rPr>
              <a:t>的能量，而最外面那个圈则包含了几乎</a:t>
            </a:r>
            <a:r>
              <a:rPr lang="en-US" altLang="zh-CN" sz="1800" dirty="0">
                <a:solidFill>
                  <a:schemeClr val="bg1"/>
                </a:solidFill>
                <a:latin typeface="微软雅黑" panose="020B0503020204020204" pitchFamily="34" charset="-122"/>
                <a:ea typeface="微软雅黑" panose="020B0503020204020204" pitchFamily="34" charset="-122"/>
              </a:rPr>
              <a:t>99%</a:t>
            </a:r>
            <a:r>
              <a:rPr lang="zh-CN" altLang="en-US" sz="1800" dirty="0">
                <a:solidFill>
                  <a:schemeClr val="bg1"/>
                </a:solidFill>
                <a:latin typeface="微软雅黑" panose="020B0503020204020204" pitchFamily="34" charset="-122"/>
                <a:ea typeface="微软雅黑" panose="020B0503020204020204" pitchFamily="34" charset="-122"/>
              </a:rPr>
              <a:t>的能量</a:t>
            </a:r>
            <a:r>
              <a:rPr lang="zh-CN" altLang="en-US" sz="2400" dirty="0">
                <a:solidFill>
                  <a:srgbClr val="4D4D4D"/>
                </a:solidFill>
                <a:latin typeface="微软雅黑" panose="020B0503020204020204" pitchFamily="34" charset="-122"/>
                <a:ea typeface="微软雅黑" panose="020B0503020204020204" pitchFamily="34" charset="-122"/>
              </a:rPr>
              <a:t>。</a:t>
            </a:r>
            <a:endParaRPr lang="zh-CN"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p:nvPr/>
        </p:nvSpPr>
        <p:spPr>
          <a:xfrm>
            <a:off x="0" y="381000"/>
            <a:ext cx="9144000" cy="13700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77825" lvl="0" indent="-377825" eaLnBrk="1" hangingPunct="1">
              <a:spcBef>
                <a:spcPct val="50000"/>
              </a:spcBef>
              <a:buNone/>
            </a:pPr>
            <a:r>
              <a:rPr lang="en-US" altLang="zh-CN" sz="2400" dirty="0">
                <a:solidFill>
                  <a:schemeClr val="bg1"/>
                </a:solidFill>
                <a:latin typeface="宋体" panose="02010600030101010101" pitchFamily="2" charset="-122"/>
              </a:rPr>
              <a:t>   </a:t>
            </a:r>
            <a:r>
              <a:rPr lang="en-US" altLang="zh-CN" sz="2400" b="1" dirty="0">
                <a:solidFill>
                  <a:schemeClr val="bg1"/>
                </a:solidFill>
                <a:latin typeface="宋体" panose="02010600030101010101" pitchFamily="2" charset="-122"/>
              </a:rPr>
              <a:t>2.</a:t>
            </a:r>
            <a:r>
              <a:rPr lang="zh-CN" altLang="en-US" sz="2400" b="1" dirty="0">
                <a:solidFill>
                  <a:schemeClr val="bg1"/>
                </a:solidFill>
              </a:rPr>
              <a:t>分离性</a:t>
            </a:r>
            <a:endParaRPr lang="zh-CN" altLang="en-US" sz="2400" b="1" dirty="0">
              <a:solidFill>
                <a:schemeClr val="bg1"/>
              </a:solidFill>
              <a:latin typeface="宋体" panose="02010600030101010101" pitchFamily="2" charset="-122"/>
            </a:endParaRPr>
          </a:p>
          <a:p>
            <a:pPr marL="377825" lvl="0" indent="-377825" eaLnBrk="1" hangingPunct="1">
              <a:spcBef>
                <a:spcPct val="50000"/>
              </a:spcBef>
              <a:buNone/>
            </a:pPr>
            <a:r>
              <a:rPr lang="zh-CN" altLang="en-US" sz="2400" dirty="0">
                <a:solidFill>
                  <a:schemeClr val="bg1"/>
                </a:solidFill>
                <a:latin typeface="宋体" panose="02010600030101010101" pitchFamily="2" charset="-122"/>
              </a:rPr>
              <a:t>       </a:t>
            </a:r>
            <a:r>
              <a:rPr lang="zh-CN" altLang="en-US" sz="2400" dirty="0">
                <a:solidFill>
                  <a:schemeClr val="bg1"/>
                </a:solidFill>
              </a:rPr>
              <a:t>一个二维</a:t>
            </a:r>
            <a:r>
              <a:rPr lang="zh-CN" altLang="en-US" sz="2400" dirty="0">
                <a:solidFill>
                  <a:schemeClr val="bg1"/>
                </a:solidFill>
                <a:latin typeface="宋体" panose="02010600030101010101" pitchFamily="2" charset="-122"/>
              </a:rPr>
              <a:t>傅立叶</a:t>
            </a:r>
            <a:r>
              <a:rPr lang="zh-CN" altLang="en-US" sz="2400" dirty="0">
                <a:solidFill>
                  <a:schemeClr val="bg1"/>
                </a:solidFill>
              </a:rPr>
              <a:t>变换可由连续两次一维</a:t>
            </a:r>
            <a:r>
              <a:rPr lang="zh-CN" altLang="en-US" sz="2400" dirty="0">
                <a:solidFill>
                  <a:schemeClr val="bg1"/>
                </a:solidFill>
                <a:latin typeface="宋体" panose="02010600030101010101" pitchFamily="2" charset="-122"/>
              </a:rPr>
              <a:t>傅立叶</a:t>
            </a:r>
            <a:r>
              <a:rPr lang="zh-CN" altLang="en-US" sz="2400" dirty="0">
                <a:solidFill>
                  <a:schemeClr val="bg1"/>
                </a:solidFill>
              </a:rPr>
              <a:t>变换来实现。                 例如式</a:t>
            </a:r>
            <a:r>
              <a:rPr lang="en-US" altLang="zh-CN" sz="2400" dirty="0">
                <a:solidFill>
                  <a:schemeClr val="bg1"/>
                </a:solidFill>
                <a:latin typeface="宋体" panose="02010600030101010101" pitchFamily="2" charset="-122"/>
              </a:rPr>
              <a:t>(3.2-14)</a:t>
            </a:r>
            <a:r>
              <a:rPr lang="zh-CN" altLang="en-US" sz="2400" dirty="0">
                <a:solidFill>
                  <a:schemeClr val="bg1"/>
                </a:solidFill>
              </a:rPr>
              <a:t>可分成下面两式</a:t>
            </a:r>
            <a:r>
              <a:rPr lang="en-US" altLang="zh-CN" sz="2400" dirty="0">
                <a:solidFill>
                  <a:schemeClr val="bg1"/>
                </a:solidFill>
                <a:latin typeface="宋体" panose="02010600030101010101" pitchFamily="2" charset="-122"/>
              </a:rPr>
              <a:t>:</a:t>
            </a:r>
            <a:endParaRPr lang="en-US" altLang="zh-CN" sz="2400" dirty="0">
              <a:solidFill>
                <a:schemeClr val="bg1"/>
              </a:solidFill>
              <a:latin typeface="宋体" panose="02010600030101010101" pitchFamily="2" charset="-122"/>
            </a:endParaRPr>
          </a:p>
        </p:txBody>
      </p:sp>
      <p:graphicFrame>
        <p:nvGraphicFramePr>
          <p:cNvPr id="41987" name="Object 3"/>
          <p:cNvGraphicFramePr>
            <a:graphicFrameLocks noChangeAspect="1"/>
          </p:cNvGraphicFramePr>
          <p:nvPr/>
        </p:nvGraphicFramePr>
        <p:xfrm>
          <a:off x="762000" y="2046288"/>
          <a:ext cx="7924800" cy="782637"/>
        </p:xfrm>
        <a:graphic>
          <a:graphicData uri="http://schemas.openxmlformats.org/presentationml/2006/ole">
            <mc:AlternateContent xmlns:mc="http://schemas.openxmlformats.org/markup-compatibility/2006">
              <mc:Choice xmlns:v="urn:schemas-microsoft-com:vml" Requires="v">
                <p:oleObj spid="_x0000_s3098" name="" r:id="rId1" imgW="4051300" imgH="381000" progId="Equation.3">
                  <p:embed/>
                </p:oleObj>
              </mc:Choice>
              <mc:Fallback>
                <p:oleObj name="" r:id="rId1" imgW="4051300" imgH="381000" progId="Equation.3">
                  <p:embed/>
                  <p:pic>
                    <p:nvPicPr>
                      <p:cNvPr id="0" name="图片 3097"/>
                      <p:cNvPicPr/>
                      <p:nvPr/>
                    </p:nvPicPr>
                    <p:blipFill>
                      <a:blip r:embed="rId2"/>
                      <a:stretch>
                        <a:fillRect/>
                      </a:stretch>
                    </p:blipFill>
                    <p:spPr>
                      <a:xfrm>
                        <a:off x="762000" y="2046288"/>
                        <a:ext cx="7924800" cy="782637"/>
                      </a:xfrm>
                      <a:prstGeom prst="rect">
                        <a:avLst/>
                      </a:prstGeom>
                      <a:solidFill>
                        <a:schemeClr val="bg1"/>
                      </a:solidFill>
                      <a:ln w="38100">
                        <a:noFill/>
                        <a:miter/>
                      </a:ln>
                    </p:spPr>
                  </p:pic>
                </p:oleObj>
              </mc:Fallback>
            </mc:AlternateContent>
          </a:graphicData>
        </a:graphic>
      </p:graphicFrame>
      <p:sp>
        <p:nvSpPr>
          <p:cNvPr id="41988" name="Rectangle 4"/>
          <p:cNvSpPr/>
          <p:nvPr/>
        </p:nvSpPr>
        <p:spPr>
          <a:xfrm>
            <a:off x="1371600" y="32004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aphicFrame>
        <p:nvGraphicFramePr>
          <p:cNvPr id="41989" name="Object 5"/>
          <p:cNvGraphicFramePr>
            <a:graphicFrameLocks noChangeAspect="1"/>
          </p:cNvGraphicFramePr>
          <p:nvPr/>
        </p:nvGraphicFramePr>
        <p:xfrm>
          <a:off x="685800" y="3119438"/>
          <a:ext cx="8001000" cy="676275"/>
        </p:xfrm>
        <a:graphic>
          <a:graphicData uri="http://schemas.openxmlformats.org/presentationml/2006/ole">
            <mc:AlternateContent xmlns:mc="http://schemas.openxmlformats.org/markup-compatibility/2006">
              <mc:Choice xmlns:v="urn:schemas-microsoft-com:vml" Requires="v">
                <p:oleObj spid="_x0000_s3097" name="" r:id="rId3" imgW="4025900" imgH="355600" progId="Equation.3">
                  <p:embed/>
                </p:oleObj>
              </mc:Choice>
              <mc:Fallback>
                <p:oleObj name="" r:id="rId3" imgW="4025900" imgH="355600" progId="Equation.3">
                  <p:embed/>
                  <p:pic>
                    <p:nvPicPr>
                      <p:cNvPr id="0" name="图片 3096"/>
                      <p:cNvPicPr/>
                      <p:nvPr/>
                    </p:nvPicPr>
                    <p:blipFill>
                      <a:blip r:embed="rId4"/>
                      <a:stretch>
                        <a:fillRect/>
                      </a:stretch>
                    </p:blipFill>
                    <p:spPr>
                      <a:xfrm>
                        <a:off x="685800" y="3119438"/>
                        <a:ext cx="8001000" cy="676275"/>
                      </a:xfrm>
                      <a:prstGeom prst="rect">
                        <a:avLst/>
                      </a:prstGeom>
                      <a:solidFill>
                        <a:schemeClr val="bg1"/>
                      </a:solidFill>
                      <a:ln w="38100">
                        <a:noFill/>
                        <a:miter/>
                      </a:ln>
                    </p:spPr>
                  </p:pic>
                </p:oleObj>
              </mc:Fallback>
            </mc:AlternateContent>
          </a:graphicData>
        </a:graphic>
      </p:graphicFrame>
      <p:graphicFrame>
        <p:nvGraphicFramePr>
          <p:cNvPr id="41990" name="Object 6"/>
          <p:cNvGraphicFramePr>
            <a:graphicFrameLocks noChangeAspect="1"/>
          </p:cNvGraphicFramePr>
          <p:nvPr/>
        </p:nvGraphicFramePr>
        <p:xfrm>
          <a:off x="609600" y="4267200"/>
          <a:ext cx="7467600" cy="2087563"/>
        </p:xfrm>
        <a:graphic>
          <a:graphicData uri="http://schemas.openxmlformats.org/presentationml/2006/ole">
            <mc:AlternateContent xmlns:mc="http://schemas.openxmlformats.org/markup-compatibility/2006">
              <mc:Choice xmlns:v="urn:schemas-microsoft-com:vml" Requires="v">
                <p:oleObj spid="_x0000_s3099" name="" r:id="rId5" imgW="4000500" imgH="1066800" progId="Paint.Picture">
                  <p:embed/>
                </p:oleObj>
              </mc:Choice>
              <mc:Fallback>
                <p:oleObj name="" r:id="rId5" imgW="4000500" imgH="1066800" progId="Paint.Picture">
                  <p:embed/>
                  <p:pic>
                    <p:nvPicPr>
                      <p:cNvPr id="0" name="图片 3098"/>
                      <p:cNvPicPr/>
                      <p:nvPr/>
                    </p:nvPicPr>
                    <p:blipFill>
                      <a:blip r:embed="rId6"/>
                      <a:stretch>
                        <a:fillRect/>
                      </a:stretch>
                    </p:blipFill>
                    <p:spPr>
                      <a:xfrm>
                        <a:off x="609600" y="4267200"/>
                        <a:ext cx="7467600" cy="2087563"/>
                      </a:xfrm>
                      <a:prstGeom prst="rect">
                        <a:avLst/>
                      </a:prstGeom>
                      <a:noFill/>
                      <a:ln w="38100">
                        <a:noFill/>
                        <a:miter/>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2843213" y="161925"/>
            <a:ext cx="37401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b="1" dirty="0">
                <a:solidFill>
                  <a:srgbClr val="FFFF00"/>
                </a:solidFill>
                <a:latin typeface="宋体" panose="02010600030101010101" pitchFamily="2" charset="-122"/>
              </a:rPr>
              <a:t>3.1</a:t>
            </a:r>
            <a:r>
              <a:rPr lang="zh-CN" altLang="en-US" b="1" dirty="0">
                <a:solidFill>
                  <a:srgbClr val="FFFF00"/>
                </a:solidFill>
                <a:latin typeface="宋体" panose="02010600030101010101" pitchFamily="2" charset="-122"/>
              </a:rPr>
              <a:t>前期知识</a:t>
            </a:r>
            <a:endParaRPr lang="zh-CN" altLang="en-US" b="1" dirty="0">
              <a:solidFill>
                <a:srgbClr val="FFFF00"/>
              </a:solidFill>
              <a:latin typeface="宋体" panose="02010600030101010101" pitchFamily="2" charset="-122"/>
            </a:endParaRPr>
          </a:p>
        </p:txBody>
      </p:sp>
      <p:sp>
        <p:nvSpPr>
          <p:cNvPr id="2" name="内容占位符 1"/>
          <p:cNvSpPr>
            <a:spLocks noGrp="1" noRot="1" noChangeAspect="1" noMove="1" noResize="1" noEditPoints="1" noAdjustHandles="1" noChangeArrowheads="1" noChangeShapeType="1" noTextEdit="1"/>
          </p:cNvSpPr>
          <p:nvPr>
            <p:ph idx="1"/>
          </p:nvPr>
        </p:nvSpPr>
        <p:spPr bwMode="auto">
          <a:xfrm>
            <a:off x="683568" y="980728"/>
            <a:ext cx="7772400" cy="4114800"/>
          </a:xfrm>
          <a:blipFill rotWithShape="1">
            <a:blip r:embed="rId1"/>
            <a:stretch>
              <a:fillRect l="-1725" t="-2519"/>
            </a:stretch>
          </a:blipFill>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a:ln>
                  <a:noFill/>
                </a:ln>
                <a:noFill/>
                <a:effectLst/>
                <a:uLnTx/>
                <a:uFillTx/>
                <a:latin typeface="+mn-lt"/>
                <a:ea typeface="+mn-ea"/>
                <a:cs typeface="+mn-cs"/>
              </a:rPr>
              <a:t> </a:t>
            </a:r>
            <a:endParaRPr kumimoji="1" lang="zh-CN" altLang="en-US" sz="3200" b="0" i="0" u="none" strike="noStrike" kern="0" cap="none" spc="0" normalizeH="0" baseline="0" noProof="0">
              <a:ln>
                <a:noFill/>
              </a:ln>
              <a:noFill/>
              <a:effectLst/>
              <a:uLnTx/>
              <a:uFillTx/>
              <a:latin typeface="+mn-lt"/>
              <a:ea typeface="+mn-ea"/>
              <a:cs typeface="+mn-cs"/>
            </a:endParaRPr>
          </a:p>
        </p:txBody>
      </p:sp>
      <p:pic>
        <p:nvPicPr>
          <p:cNvPr id="6148" name="Picture 2"/>
          <p:cNvPicPr>
            <a:picLocks noChangeAspect="1"/>
          </p:cNvPicPr>
          <p:nvPr/>
        </p:nvPicPr>
        <p:blipFill>
          <a:blip r:embed="rId2"/>
          <a:stretch>
            <a:fillRect/>
          </a:stretch>
        </p:blipFill>
        <p:spPr>
          <a:xfrm>
            <a:off x="887413" y="3789363"/>
            <a:ext cx="7651750" cy="278130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10" name="Group 2"/>
          <p:cNvGrpSpPr/>
          <p:nvPr/>
        </p:nvGrpSpPr>
        <p:grpSpPr>
          <a:xfrm>
            <a:off x="1066800" y="1600200"/>
            <a:ext cx="1676400" cy="76200"/>
            <a:chOff x="864" y="1392"/>
            <a:chExt cx="1056" cy="48"/>
          </a:xfrm>
        </p:grpSpPr>
        <p:sp>
          <p:nvSpPr>
            <p:cNvPr id="43345" name="Rectangle 3"/>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6" name="Rectangle 4"/>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7" name="Rectangle 5"/>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8" name="Rectangle 6"/>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9" name="Rectangle 7"/>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50" name="Rectangle 8"/>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51" name="Rectangle 9"/>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52" name="Rectangle 10"/>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1" name="Group 11"/>
          <p:cNvGrpSpPr/>
          <p:nvPr/>
        </p:nvGrpSpPr>
        <p:grpSpPr>
          <a:xfrm>
            <a:off x="1066800" y="1828800"/>
            <a:ext cx="1676400" cy="76200"/>
            <a:chOff x="864" y="1392"/>
            <a:chExt cx="1056" cy="48"/>
          </a:xfrm>
        </p:grpSpPr>
        <p:sp>
          <p:nvSpPr>
            <p:cNvPr id="43337" name="Rectangle 12"/>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8" name="Rectangle 13"/>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9" name="Rectangle 14"/>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0" name="Rectangle 15"/>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1" name="Rectangle 16"/>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2" name="Rectangle 17"/>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3" name="Rectangle 18"/>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44" name="Rectangle 19"/>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2" name="Group 20"/>
          <p:cNvGrpSpPr/>
          <p:nvPr/>
        </p:nvGrpSpPr>
        <p:grpSpPr>
          <a:xfrm>
            <a:off x="1066800" y="2057400"/>
            <a:ext cx="1676400" cy="76200"/>
            <a:chOff x="864" y="1392"/>
            <a:chExt cx="1056" cy="48"/>
          </a:xfrm>
        </p:grpSpPr>
        <p:sp>
          <p:nvSpPr>
            <p:cNvPr id="43329" name="Rectangle 21"/>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0" name="Rectangle 22"/>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1" name="Rectangle 23"/>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2" name="Rectangle 24"/>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3" name="Rectangle 25"/>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4" name="Rectangle 26"/>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5" name="Rectangle 27"/>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36" name="Rectangle 28"/>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3" name="Group 29"/>
          <p:cNvGrpSpPr/>
          <p:nvPr/>
        </p:nvGrpSpPr>
        <p:grpSpPr>
          <a:xfrm>
            <a:off x="1066800" y="2286000"/>
            <a:ext cx="1676400" cy="76200"/>
            <a:chOff x="864" y="1392"/>
            <a:chExt cx="1056" cy="48"/>
          </a:xfrm>
        </p:grpSpPr>
        <p:sp>
          <p:nvSpPr>
            <p:cNvPr id="43321" name="Rectangle 30"/>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2" name="Rectangle 31"/>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3" name="Rectangle 32"/>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4" name="Rectangle 33"/>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5" name="Rectangle 34"/>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6" name="Rectangle 35"/>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7" name="Rectangle 36"/>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8" name="Rectangle 37"/>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4" name="Group 38"/>
          <p:cNvGrpSpPr/>
          <p:nvPr/>
        </p:nvGrpSpPr>
        <p:grpSpPr>
          <a:xfrm>
            <a:off x="1066800" y="2514600"/>
            <a:ext cx="1676400" cy="76200"/>
            <a:chOff x="864" y="1392"/>
            <a:chExt cx="1056" cy="48"/>
          </a:xfrm>
        </p:grpSpPr>
        <p:sp>
          <p:nvSpPr>
            <p:cNvPr id="43313" name="Rectangle 39"/>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4" name="Rectangle 40"/>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5" name="Rectangle 41"/>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6" name="Rectangle 42"/>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7" name="Rectangle 43"/>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8" name="Rectangle 44"/>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9" name="Rectangle 45"/>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20" name="Rectangle 46"/>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5" name="Group 47"/>
          <p:cNvGrpSpPr/>
          <p:nvPr/>
        </p:nvGrpSpPr>
        <p:grpSpPr>
          <a:xfrm>
            <a:off x="1066800" y="2743200"/>
            <a:ext cx="1676400" cy="76200"/>
            <a:chOff x="864" y="1392"/>
            <a:chExt cx="1056" cy="48"/>
          </a:xfrm>
        </p:grpSpPr>
        <p:sp>
          <p:nvSpPr>
            <p:cNvPr id="43305" name="Rectangle 48"/>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6" name="Rectangle 49"/>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7" name="Rectangle 50"/>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8" name="Rectangle 51"/>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9" name="Rectangle 52"/>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0" name="Rectangle 53"/>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1" name="Rectangle 54"/>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12" name="Rectangle 55"/>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6" name="Group 56"/>
          <p:cNvGrpSpPr/>
          <p:nvPr/>
        </p:nvGrpSpPr>
        <p:grpSpPr>
          <a:xfrm>
            <a:off x="1066800" y="2971800"/>
            <a:ext cx="1676400" cy="76200"/>
            <a:chOff x="864" y="1392"/>
            <a:chExt cx="1056" cy="48"/>
          </a:xfrm>
        </p:grpSpPr>
        <p:sp>
          <p:nvSpPr>
            <p:cNvPr id="43297" name="Rectangle 57"/>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8" name="Rectangle 58"/>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9" name="Rectangle 59"/>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0" name="Rectangle 60"/>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1" name="Rectangle 61"/>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2" name="Rectangle 62"/>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3" name="Rectangle 63"/>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304" name="Rectangle 64"/>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7" name="Group 65"/>
          <p:cNvGrpSpPr/>
          <p:nvPr/>
        </p:nvGrpSpPr>
        <p:grpSpPr>
          <a:xfrm>
            <a:off x="1066800" y="3200400"/>
            <a:ext cx="1676400" cy="76200"/>
            <a:chOff x="864" y="1392"/>
            <a:chExt cx="1056" cy="48"/>
          </a:xfrm>
        </p:grpSpPr>
        <p:sp>
          <p:nvSpPr>
            <p:cNvPr id="43289" name="Rectangle 66"/>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0" name="Rectangle 67"/>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1" name="Rectangle 68"/>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2" name="Rectangle 69"/>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3" name="Rectangle 70"/>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4" name="Rectangle 71"/>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5" name="Rectangle 72"/>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96" name="Rectangle 73"/>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8" name="Group 74"/>
          <p:cNvGrpSpPr/>
          <p:nvPr/>
        </p:nvGrpSpPr>
        <p:grpSpPr>
          <a:xfrm>
            <a:off x="990600" y="1524000"/>
            <a:ext cx="1828800" cy="1828800"/>
            <a:chOff x="816" y="1344"/>
            <a:chExt cx="1152" cy="1152"/>
          </a:xfrm>
        </p:grpSpPr>
        <p:sp>
          <p:nvSpPr>
            <p:cNvPr id="43281" name="Rectangle 75"/>
            <p:cNvSpPr/>
            <p:nvPr/>
          </p:nvSpPr>
          <p:spPr>
            <a:xfrm>
              <a:off x="816" y="1344"/>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2" name="Rectangle 76"/>
            <p:cNvSpPr/>
            <p:nvPr/>
          </p:nvSpPr>
          <p:spPr>
            <a:xfrm>
              <a:off x="816" y="1488"/>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3" name="Rectangle 77"/>
            <p:cNvSpPr/>
            <p:nvPr/>
          </p:nvSpPr>
          <p:spPr>
            <a:xfrm>
              <a:off x="816" y="1632"/>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4" name="Rectangle 78"/>
            <p:cNvSpPr/>
            <p:nvPr/>
          </p:nvSpPr>
          <p:spPr>
            <a:xfrm>
              <a:off x="816" y="1776"/>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5" name="Rectangle 79"/>
            <p:cNvSpPr/>
            <p:nvPr/>
          </p:nvSpPr>
          <p:spPr>
            <a:xfrm>
              <a:off x="816" y="1920"/>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6" name="Rectangle 80"/>
            <p:cNvSpPr/>
            <p:nvPr/>
          </p:nvSpPr>
          <p:spPr>
            <a:xfrm>
              <a:off x="816" y="2064"/>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7" name="Rectangle 81"/>
            <p:cNvSpPr/>
            <p:nvPr/>
          </p:nvSpPr>
          <p:spPr>
            <a:xfrm>
              <a:off x="816" y="2208"/>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8" name="Rectangle 82"/>
            <p:cNvSpPr/>
            <p:nvPr/>
          </p:nvSpPr>
          <p:spPr>
            <a:xfrm>
              <a:off x="816" y="2352"/>
              <a:ext cx="1152" cy="144"/>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19" name="Group 83"/>
          <p:cNvGrpSpPr/>
          <p:nvPr/>
        </p:nvGrpSpPr>
        <p:grpSpPr>
          <a:xfrm>
            <a:off x="7010400" y="4114800"/>
            <a:ext cx="1676400" cy="76200"/>
            <a:chOff x="864" y="1392"/>
            <a:chExt cx="1056" cy="48"/>
          </a:xfrm>
        </p:grpSpPr>
        <p:sp>
          <p:nvSpPr>
            <p:cNvPr id="43273" name="Rectangle 84"/>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4" name="Rectangle 85"/>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5" name="Rectangle 86"/>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6" name="Rectangle 87"/>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7" name="Rectangle 88"/>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8" name="Rectangle 89"/>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9" name="Rectangle 90"/>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80" name="Rectangle 91"/>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0" name="Group 92"/>
          <p:cNvGrpSpPr/>
          <p:nvPr/>
        </p:nvGrpSpPr>
        <p:grpSpPr>
          <a:xfrm>
            <a:off x="7010400" y="4343400"/>
            <a:ext cx="1676400" cy="76200"/>
            <a:chOff x="864" y="1392"/>
            <a:chExt cx="1056" cy="48"/>
          </a:xfrm>
        </p:grpSpPr>
        <p:sp>
          <p:nvSpPr>
            <p:cNvPr id="43265" name="Rectangle 93"/>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6" name="Rectangle 94"/>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7" name="Rectangle 95"/>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8" name="Rectangle 96"/>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9" name="Rectangle 97"/>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0" name="Rectangle 98"/>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1" name="Rectangle 99"/>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72" name="Rectangle 100"/>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1" name="Group 101"/>
          <p:cNvGrpSpPr/>
          <p:nvPr/>
        </p:nvGrpSpPr>
        <p:grpSpPr>
          <a:xfrm>
            <a:off x="7010400" y="4572000"/>
            <a:ext cx="1676400" cy="76200"/>
            <a:chOff x="864" y="1392"/>
            <a:chExt cx="1056" cy="48"/>
          </a:xfrm>
        </p:grpSpPr>
        <p:sp>
          <p:nvSpPr>
            <p:cNvPr id="43257" name="Rectangle 102"/>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8" name="Rectangle 103"/>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9" name="Rectangle 104"/>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0" name="Rectangle 105"/>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1" name="Rectangle 106"/>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2" name="Rectangle 107"/>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3" name="Rectangle 108"/>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64" name="Rectangle 109"/>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2" name="Group 110"/>
          <p:cNvGrpSpPr/>
          <p:nvPr/>
        </p:nvGrpSpPr>
        <p:grpSpPr>
          <a:xfrm>
            <a:off x="7010400" y="4800600"/>
            <a:ext cx="1676400" cy="76200"/>
            <a:chOff x="864" y="1392"/>
            <a:chExt cx="1056" cy="48"/>
          </a:xfrm>
        </p:grpSpPr>
        <p:sp>
          <p:nvSpPr>
            <p:cNvPr id="43249" name="Rectangle 111"/>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0" name="Rectangle 112"/>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1" name="Rectangle 113"/>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2" name="Rectangle 114"/>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3" name="Rectangle 115"/>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4" name="Rectangle 116"/>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5" name="Rectangle 117"/>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56" name="Rectangle 118"/>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3" name="Group 119"/>
          <p:cNvGrpSpPr/>
          <p:nvPr/>
        </p:nvGrpSpPr>
        <p:grpSpPr>
          <a:xfrm>
            <a:off x="7010400" y="5029200"/>
            <a:ext cx="1676400" cy="76200"/>
            <a:chOff x="864" y="1392"/>
            <a:chExt cx="1056" cy="48"/>
          </a:xfrm>
        </p:grpSpPr>
        <p:sp>
          <p:nvSpPr>
            <p:cNvPr id="43241" name="Rectangle 120"/>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2" name="Rectangle 121"/>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3" name="Rectangle 122"/>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4" name="Rectangle 123"/>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5" name="Rectangle 124"/>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6" name="Rectangle 125"/>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7" name="Rectangle 126"/>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8" name="Rectangle 127"/>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4" name="Group 128"/>
          <p:cNvGrpSpPr/>
          <p:nvPr/>
        </p:nvGrpSpPr>
        <p:grpSpPr>
          <a:xfrm>
            <a:off x="7010400" y="5257800"/>
            <a:ext cx="1676400" cy="76200"/>
            <a:chOff x="864" y="1392"/>
            <a:chExt cx="1056" cy="48"/>
          </a:xfrm>
        </p:grpSpPr>
        <p:sp>
          <p:nvSpPr>
            <p:cNvPr id="43233" name="Rectangle 129"/>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4" name="Rectangle 130"/>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5" name="Rectangle 131"/>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6" name="Rectangle 132"/>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7" name="Rectangle 133"/>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8" name="Rectangle 134"/>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9" name="Rectangle 135"/>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40" name="Rectangle 136"/>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5" name="Group 137"/>
          <p:cNvGrpSpPr/>
          <p:nvPr/>
        </p:nvGrpSpPr>
        <p:grpSpPr>
          <a:xfrm>
            <a:off x="7010400" y="5486400"/>
            <a:ext cx="1676400" cy="76200"/>
            <a:chOff x="864" y="1392"/>
            <a:chExt cx="1056" cy="48"/>
          </a:xfrm>
        </p:grpSpPr>
        <p:sp>
          <p:nvSpPr>
            <p:cNvPr id="43225" name="Rectangle 138"/>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6" name="Rectangle 139"/>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7" name="Rectangle 140"/>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8" name="Rectangle 141"/>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9" name="Rectangle 142"/>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0" name="Rectangle 143"/>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1" name="Rectangle 144"/>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32" name="Rectangle 145"/>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6" name="Group 146"/>
          <p:cNvGrpSpPr/>
          <p:nvPr/>
        </p:nvGrpSpPr>
        <p:grpSpPr>
          <a:xfrm>
            <a:off x="7010400" y="5715000"/>
            <a:ext cx="1676400" cy="76200"/>
            <a:chOff x="864" y="1392"/>
            <a:chExt cx="1056" cy="48"/>
          </a:xfrm>
        </p:grpSpPr>
        <p:sp>
          <p:nvSpPr>
            <p:cNvPr id="43217" name="Rectangle 147"/>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8" name="Rectangle 148"/>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9" name="Rectangle 149"/>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0" name="Rectangle 150"/>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1" name="Rectangle 151"/>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2" name="Rectangle 152"/>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3" name="Rectangle 153"/>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24" name="Rectangle 154"/>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7" name="Group 155"/>
          <p:cNvGrpSpPr/>
          <p:nvPr/>
        </p:nvGrpSpPr>
        <p:grpSpPr>
          <a:xfrm>
            <a:off x="7010400" y="1600200"/>
            <a:ext cx="1676400" cy="76200"/>
            <a:chOff x="864" y="1392"/>
            <a:chExt cx="1056" cy="48"/>
          </a:xfrm>
        </p:grpSpPr>
        <p:sp>
          <p:nvSpPr>
            <p:cNvPr id="43209" name="Rectangle 156"/>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0" name="Rectangle 157"/>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1" name="Rectangle 158"/>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2" name="Rectangle 159"/>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3" name="Rectangle 160"/>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4" name="Rectangle 161"/>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5" name="Rectangle 162"/>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16" name="Rectangle 163"/>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8" name="Group 164"/>
          <p:cNvGrpSpPr/>
          <p:nvPr/>
        </p:nvGrpSpPr>
        <p:grpSpPr>
          <a:xfrm>
            <a:off x="7010400" y="1828800"/>
            <a:ext cx="1676400" cy="76200"/>
            <a:chOff x="864" y="1392"/>
            <a:chExt cx="1056" cy="48"/>
          </a:xfrm>
        </p:grpSpPr>
        <p:sp>
          <p:nvSpPr>
            <p:cNvPr id="43201" name="Rectangle 165"/>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2" name="Rectangle 166"/>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3" name="Rectangle 167"/>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4" name="Rectangle 168"/>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5" name="Rectangle 169"/>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6" name="Rectangle 170"/>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7" name="Rectangle 171"/>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8" name="Rectangle 172"/>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29" name="Group 173"/>
          <p:cNvGrpSpPr/>
          <p:nvPr/>
        </p:nvGrpSpPr>
        <p:grpSpPr>
          <a:xfrm>
            <a:off x="7010400" y="2057400"/>
            <a:ext cx="1676400" cy="76200"/>
            <a:chOff x="864" y="1392"/>
            <a:chExt cx="1056" cy="48"/>
          </a:xfrm>
        </p:grpSpPr>
        <p:sp>
          <p:nvSpPr>
            <p:cNvPr id="43193" name="Rectangle 174"/>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4" name="Rectangle 175"/>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5" name="Rectangle 176"/>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6" name="Rectangle 177"/>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7" name="Rectangle 178"/>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8" name="Rectangle 179"/>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9" name="Rectangle 180"/>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200" name="Rectangle 181"/>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30" name="Group 182"/>
          <p:cNvGrpSpPr/>
          <p:nvPr/>
        </p:nvGrpSpPr>
        <p:grpSpPr>
          <a:xfrm>
            <a:off x="7010400" y="2286000"/>
            <a:ext cx="1676400" cy="76200"/>
            <a:chOff x="864" y="1392"/>
            <a:chExt cx="1056" cy="48"/>
          </a:xfrm>
        </p:grpSpPr>
        <p:sp>
          <p:nvSpPr>
            <p:cNvPr id="43185" name="Rectangle 183"/>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6" name="Rectangle 184"/>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7" name="Rectangle 185"/>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8" name="Rectangle 186"/>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9" name="Rectangle 187"/>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0" name="Rectangle 188"/>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1" name="Rectangle 189"/>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92" name="Rectangle 190"/>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31" name="Group 191"/>
          <p:cNvGrpSpPr/>
          <p:nvPr/>
        </p:nvGrpSpPr>
        <p:grpSpPr>
          <a:xfrm>
            <a:off x="7010400" y="2514600"/>
            <a:ext cx="1676400" cy="76200"/>
            <a:chOff x="864" y="1392"/>
            <a:chExt cx="1056" cy="48"/>
          </a:xfrm>
        </p:grpSpPr>
        <p:sp>
          <p:nvSpPr>
            <p:cNvPr id="43177" name="Rectangle 192"/>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8" name="Rectangle 193"/>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9" name="Rectangle 194"/>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0" name="Rectangle 195"/>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1" name="Rectangle 196"/>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2" name="Rectangle 197"/>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3" name="Rectangle 198"/>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84" name="Rectangle 199"/>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32" name="Group 200"/>
          <p:cNvGrpSpPr/>
          <p:nvPr/>
        </p:nvGrpSpPr>
        <p:grpSpPr>
          <a:xfrm>
            <a:off x="7010400" y="2743200"/>
            <a:ext cx="1676400" cy="76200"/>
            <a:chOff x="864" y="1392"/>
            <a:chExt cx="1056" cy="48"/>
          </a:xfrm>
        </p:grpSpPr>
        <p:sp>
          <p:nvSpPr>
            <p:cNvPr id="43169" name="Rectangle 201"/>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0" name="Rectangle 202"/>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1" name="Rectangle 203"/>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2" name="Rectangle 204"/>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3" name="Rectangle 205"/>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4" name="Rectangle 206"/>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5" name="Rectangle 207"/>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76" name="Rectangle 208"/>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33" name="Group 209"/>
          <p:cNvGrpSpPr/>
          <p:nvPr/>
        </p:nvGrpSpPr>
        <p:grpSpPr>
          <a:xfrm>
            <a:off x="7010400" y="2971800"/>
            <a:ext cx="1676400" cy="76200"/>
            <a:chOff x="864" y="1392"/>
            <a:chExt cx="1056" cy="48"/>
          </a:xfrm>
        </p:grpSpPr>
        <p:sp>
          <p:nvSpPr>
            <p:cNvPr id="43161" name="Rectangle 210"/>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2" name="Rectangle 211"/>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3" name="Rectangle 212"/>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4" name="Rectangle 213"/>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5" name="Rectangle 214"/>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6" name="Rectangle 215"/>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7" name="Rectangle 216"/>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8" name="Rectangle 217"/>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34" name="Group 218"/>
          <p:cNvGrpSpPr/>
          <p:nvPr/>
        </p:nvGrpSpPr>
        <p:grpSpPr>
          <a:xfrm>
            <a:off x="7010400" y="3200400"/>
            <a:ext cx="1676400" cy="76200"/>
            <a:chOff x="864" y="1392"/>
            <a:chExt cx="1056" cy="48"/>
          </a:xfrm>
        </p:grpSpPr>
        <p:sp>
          <p:nvSpPr>
            <p:cNvPr id="43153" name="Rectangle 219"/>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4" name="Rectangle 220"/>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5" name="Rectangle 221"/>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6" name="Rectangle 222"/>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7" name="Rectangle 223"/>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8" name="Rectangle 224"/>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9" name="Rectangle 225"/>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60" name="Rectangle 226"/>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43035" name="Rectangle 227"/>
          <p:cNvSpPr/>
          <p:nvPr/>
        </p:nvSpPr>
        <p:spPr>
          <a:xfrm rot="-5400000">
            <a:off x="61325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36" name="Rectangle 228"/>
          <p:cNvSpPr/>
          <p:nvPr/>
        </p:nvSpPr>
        <p:spPr>
          <a:xfrm rot="-5400000">
            <a:off x="63611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37" name="Rectangle 229"/>
          <p:cNvSpPr/>
          <p:nvPr/>
        </p:nvSpPr>
        <p:spPr>
          <a:xfrm rot="-5400000">
            <a:off x="65897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38" name="Rectangle 230"/>
          <p:cNvSpPr/>
          <p:nvPr/>
        </p:nvSpPr>
        <p:spPr>
          <a:xfrm rot="-5400000">
            <a:off x="68183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39" name="Rectangle 231"/>
          <p:cNvSpPr/>
          <p:nvPr/>
        </p:nvSpPr>
        <p:spPr>
          <a:xfrm rot="-5400000">
            <a:off x="70469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40" name="Rectangle 232"/>
          <p:cNvSpPr/>
          <p:nvPr/>
        </p:nvSpPr>
        <p:spPr>
          <a:xfrm rot="-5400000">
            <a:off x="72755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41" name="Rectangle 233"/>
          <p:cNvSpPr/>
          <p:nvPr/>
        </p:nvSpPr>
        <p:spPr>
          <a:xfrm rot="-5400000">
            <a:off x="75041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42" name="Rectangle 234"/>
          <p:cNvSpPr/>
          <p:nvPr/>
        </p:nvSpPr>
        <p:spPr>
          <a:xfrm rot="-5400000">
            <a:off x="7732713" y="2322513"/>
            <a:ext cx="1828800" cy="228600"/>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3043" name="Group 235"/>
          <p:cNvGrpSpPr/>
          <p:nvPr/>
        </p:nvGrpSpPr>
        <p:grpSpPr>
          <a:xfrm>
            <a:off x="4191000" y="1600200"/>
            <a:ext cx="1676400" cy="76200"/>
            <a:chOff x="864" y="1392"/>
            <a:chExt cx="1056" cy="48"/>
          </a:xfrm>
        </p:grpSpPr>
        <p:sp>
          <p:nvSpPr>
            <p:cNvPr id="43145" name="Rectangle 236"/>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6" name="Rectangle 237"/>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7" name="Rectangle 238"/>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8" name="Rectangle 239"/>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9" name="Rectangle 240"/>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0" name="Rectangle 241"/>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1" name="Rectangle 242"/>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52" name="Rectangle 243"/>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4" name="Group 244"/>
          <p:cNvGrpSpPr/>
          <p:nvPr/>
        </p:nvGrpSpPr>
        <p:grpSpPr>
          <a:xfrm>
            <a:off x="4191000" y="1828800"/>
            <a:ext cx="1676400" cy="76200"/>
            <a:chOff x="864" y="1392"/>
            <a:chExt cx="1056" cy="48"/>
          </a:xfrm>
        </p:grpSpPr>
        <p:sp>
          <p:nvSpPr>
            <p:cNvPr id="43137" name="Rectangle 245"/>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8" name="Rectangle 246"/>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9" name="Rectangle 247"/>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0" name="Rectangle 248"/>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1" name="Rectangle 249"/>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2" name="Rectangle 250"/>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3" name="Rectangle 251"/>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44" name="Rectangle 252"/>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5" name="Group 253"/>
          <p:cNvGrpSpPr/>
          <p:nvPr/>
        </p:nvGrpSpPr>
        <p:grpSpPr>
          <a:xfrm>
            <a:off x="4191000" y="2057400"/>
            <a:ext cx="1676400" cy="76200"/>
            <a:chOff x="864" y="1392"/>
            <a:chExt cx="1056" cy="48"/>
          </a:xfrm>
        </p:grpSpPr>
        <p:sp>
          <p:nvSpPr>
            <p:cNvPr id="43129" name="Rectangle 254"/>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0" name="Rectangle 255"/>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1" name="Rectangle 256"/>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2" name="Rectangle 257"/>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3" name="Rectangle 258"/>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4" name="Rectangle 259"/>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5" name="Rectangle 260"/>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36" name="Rectangle 261"/>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6" name="Group 262"/>
          <p:cNvGrpSpPr/>
          <p:nvPr/>
        </p:nvGrpSpPr>
        <p:grpSpPr>
          <a:xfrm>
            <a:off x="4191000" y="2286000"/>
            <a:ext cx="1676400" cy="76200"/>
            <a:chOff x="864" y="1392"/>
            <a:chExt cx="1056" cy="48"/>
          </a:xfrm>
        </p:grpSpPr>
        <p:sp>
          <p:nvSpPr>
            <p:cNvPr id="43121" name="Rectangle 263"/>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2" name="Rectangle 264"/>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3" name="Rectangle 265"/>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4" name="Rectangle 266"/>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5" name="Rectangle 267"/>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6" name="Rectangle 268"/>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7" name="Rectangle 269"/>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8" name="Rectangle 270"/>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7" name="Group 271"/>
          <p:cNvGrpSpPr/>
          <p:nvPr/>
        </p:nvGrpSpPr>
        <p:grpSpPr>
          <a:xfrm>
            <a:off x="4191000" y="2514600"/>
            <a:ext cx="1676400" cy="76200"/>
            <a:chOff x="864" y="1392"/>
            <a:chExt cx="1056" cy="48"/>
          </a:xfrm>
        </p:grpSpPr>
        <p:sp>
          <p:nvSpPr>
            <p:cNvPr id="43113" name="Rectangle 272"/>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4" name="Rectangle 273"/>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5" name="Rectangle 274"/>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6" name="Rectangle 275"/>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7" name="Rectangle 276"/>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8" name="Rectangle 277"/>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9" name="Rectangle 278"/>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20" name="Rectangle 279"/>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8" name="Group 280"/>
          <p:cNvGrpSpPr/>
          <p:nvPr/>
        </p:nvGrpSpPr>
        <p:grpSpPr>
          <a:xfrm>
            <a:off x="4191000" y="2743200"/>
            <a:ext cx="1676400" cy="76200"/>
            <a:chOff x="864" y="1392"/>
            <a:chExt cx="1056" cy="48"/>
          </a:xfrm>
        </p:grpSpPr>
        <p:sp>
          <p:nvSpPr>
            <p:cNvPr id="43105" name="Rectangle 281"/>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6" name="Rectangle 282"/>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7" name="Rectangle 283"/>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8" name="Rectangle 284"/>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9" name="Rectangle 285"/>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0" name="Rectangle 286"/>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1" name="Rectangle 287"/>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12" name="Rectangle 288"/>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49" name="Group 289"/>
          <p:cNvGrpSpPr/>
          <p:nvPr/>
        </p:nvGrpSpPr>
        <p:grpSpPr>
          <a:xfrm>
            <a:off x="4191000" y="2971800"/>
            <a:ext cx="1676400" cy="76200"/>
            <a:chOff x="864" y="1392"/>
            <a:chExt cx="1056" cy="48"/>
          </a:xfrm>
        </p:grpSpPr>
        <p:sp>
          <p:nvSpPr>
            <p:cNvPr id="43097" name="Rectangle 290"/>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8" name="Rectangle 291"/>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9" name="Rectangle 292"/>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0" name="Rectangle 293"/>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1" name="Rectangle 294"/>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2" name="Rectangle 295"/>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3" name="Rectangle 296"/>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104" name="Rectangle 297"/>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50" name="Group 298"/>
          <p:cNvGrpSpPr/>
          <p:nvPr/>
        </p:nvGrpSpPr>
        <p:grpSpPr>
          <a:xfrm>
            <a:off x="4191000" y="3200400"/>
            <a:ext cx="1676400" cy="76200"/>
            <a:chOff x="864" y="1392"/>
            <a:chExt cx="1056" cy="48"/>
          </a:xfrm>
        </p:grpSpPr>
        <p:sp>
          <p:nvSpPr>
            <p:cNvPr id="43089" name="Rectangle 299"/>
            <p:cNvSpPr/>
            <p:nvPr/>
          </p:nvSpPr>
          <p:spPr>
            <a:xfrm>
              <a:off x="86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0" name="Rectangle 300"/>
            <p:cNvSpPr/>
            <p:nvPr/>
          </p:nvSpPr>
          <p:spPr>
            <a:xfrm>
              <a:off x="100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1" name="Rectangle 301"/>
            <p:cNvSpPr/>
            <p:nvPr/>
          </p:nvSpPr>
          <p:spPr>
            <a:xfrm>
              <a:off x="115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2" name="Rectangle 302"/>
            <p:cNvSpPr/>
            <p:nvPr/>
          </p:nvSpPr>
          <p:spPr>
            <a:xfrm>
              <a:off x="1296"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3" name="Rectangle 303"/>
            <p:cNvSpPr/>
            <p:nvPr/>
          </p:nvSpPr>
          <p:spPr>
            <a:xfrm>
              <a:off x="1440"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4" name="Rectangle 304"/>
            <p:cNvSpPr/>
            <p:nvPr/>
          </p:nvSpPr>
          <p:spPr>
            <a:xfrm>
              <a:off x="1584"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5" name="Rectangle 305"/>
            <p:cNvSpPr/>
            <p:nvPr/>
          </p:nvSpPr>
          <p:spPr>
            <a:xfrm>
              <a:off x="1728"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3096" name="Rectangle 306"/>
            <p:cNvSpPr/>
            <p:nvPr/>
          </p:nvSpPr>
          <p:spPr>
            <a:xfrm>
              <a:off x="1872" y="1392"/>
              <a:ext cx="48" cy="48"/>
            </a:xfrm>
            <a:prstGeom prst="rect">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3051" name="Group 307"/>
          <p:cNvGrpSpPr/>
          <p:nvPr/>
        </p:nvGrpSpPr>
        <p:grpSpPr>
          <a:xfrm>
            <a:off x="2957513" y="1633538"/>
            <a:ext cx="852487" cy="1601787"/>
            <a:chOff x="2007" y="1413"/>
            <a:chExt cx="537" cy="1009"/>
          </a:xfrm>
        </p:grpSpPr>
        <p:sp>
          <p:nvSpPr>
            <p:cNvPr id="43081" name="Line 308"/>
            <p:cNvSpPr/>
            <p:nvPr/>
          </p:nvSpPr>
          <p:spPr>
            <a:xfrm>
              <a:off x="2009" y="1413"/>
              <a:ext cx="528" cy="0"/>
            </a:xfrm>
            <a:prstGeom prst="line">
              <a:avLst/>
            </a:prstGeom>
            <a:ln w="9525" cap="flat" cmpd="sng">
              <a:solidFill>
                <a:schemeClr val="bg1"/>
              </a:solidFill>
              <a:prstDash val="solid"/>
              <a:headEnd type="none" w="med" len="med"/>
              <a:tailEnd type="triangle" w="med" len="med"/>
            </a:ln>
          </p:spPr>
        </p:sp>
        <p:sp>
          <p:nvSpPr>
            <p:cNvPr id="43082" name="Line 309"/>
            <p:cNvSpPr/>
            <p:nvPr/>
          </p:nvSpPr>
          <p:spPr>
            <a:xfrm>
              <a:off x="2016" y="1557"/>
              <a:ext cx="528" cy="0"/>
            </a:xfrm>
            <a:prstGeom prst="line">
              <a:avLst/>
            </a:prstGeom>
            <a:ln w="9525" cap="flat" cmpd="sng">
              <a:solidFill>
                <a:schemeClr val="bg1"/>
              </a:solidFill>
              <a:prstDash val="solid"/>
              <a:headEnd type="none" w="med" len="med"/>
              <a:tailEnd type="triangle" w="med" len="med"/>
            </a:ln>
          </p:spPr>
        </p:sp>
        <p:sp>
          <p:nvSpPr>
            <p:cNvPr id="43083" name="Line 310"/>
            <p:cNvSpPr/>
            <p:nvPr/>
          </p:nvSpPr>
          <p:spPr>
            <a:xfrm>
              <a:off x="2016" y="1693"/>
              <a:ext cx="528" cy="0"/>
            </a:xfrm>
            <a:prstGeom prst="line">
              <a:avLst/>
            </a:prstGeom>
            <a:ln w="9525" cap="flat" cmpd="sng">
              <a:solidFill>
                <a:schemeClr val="bg1"/>
              </a:solidFill>
              <a:prstDash val="solid"/>
              <a:headEnd type="none" w="med" len="med"/>
              <a:tailEnd type="triangle" w="med" len="med"/>
            </a:ln>
          </p:spPr>
        </p:sp>
        <p:sp>
          <p:nvSpPr>
            <p:cNvPr id="43084" name="Line 311"/>
            <p:cNvSpPr/>
            <p:nvPr/>
          </p:nvSpPr>
          <p:spPr>
            <a:xfrm>
              <a:off x="2016" y="1845"/>
              <a:ext cx="528" cy="0"/>
            </a:xfrm>
            <a:prstGeom prst="line">
              <a:avLst/>
            </a:prstGeom>
            <a:ln w="9525" cap="flat" cmpd="sng">
              <a:solidFill>
                <a:schemeClr val="bg1"/>
              </a:solidFill>
              <a:prstDash val="solid"/>
              <a:headEnd type="none" w="med" len="med"/>
              <a:tailEnd type="triangle" w="med" len="med"/>
            </a:ln>
          </p:spPr>
        </p:sp>
        <p:sp>
          <p:nvSpPr>
            <p:cNvPr id="43085" name="Line 312"/>
            <p:cNvSpPr/>
            <p:nvPr/>
          </p:nvSpPr>
          <p:spPr>
            <a:xfrm>
              <a:off x="2016" y="1982"/>
              <a:ext cx="528" cy="0"/>
            </a:xfrm>
            <a:prstGeom prst="line">
              <a:avLst/>
            </a:prstGeom>
            <a:ln w="9525" cap="flat" cmpd="sng">
              <a:solidFill>
                <a:schemeClr val="bg1"/>
              </a:solidFill>
              <a:prstDash val="solid"/>
              <a:headEnd type="none" w="med" len="med"/>
              <a:tailEnd type="triangle" w="med" len="med"/>
            </a:ln>
          </p:spPr>
        </p:sp>
        <p:sp>
          <p:nvSpPr>
            <p:cNvPr id="43086" name="Line 313"/>
            <p:cNvSpPr/>
            <p:nvPr/>
          </p:nvSpPr>
          <p:spPr>
            <a:xfrm>
              <a:off x="2014" y="2134"/>
              <a:ext cx="528" cy="0"/>
            </a:xfrm>
            <a:prstGeom prst="line">
              <a:avLst/>
            </a:prstGeom>
            <a:ln w="9525" cap="flat" cmpd="sng">
              <a:solidFill>
                <a:schemeClr val="bg1"/>
              </a:solidFill>
              <a:prstDash val="solid"/>
              <a:headEnd type="none" w="med" len="med"/>
              <a:tailEnd type="triangle" w="med" len="med"/>
            </a:ln>
          </p:spPr>
        </p:sp>
        <p:sp>
          <p:nvSpPr>
            <p:cNvPr id="43087" name="Line 314"/>
            <p:cNvSpPr/>
            <p:nvPr/>
          </p:nvSpPr>
          <p:spPr>
            <a:xfrm>
              <a:off x="2007" y="2275"/>
              <a:ext cx="528" cy="0"/>
            </a:xfrm>
            <a:prstGeom prst="line">
              <a:avLst/>
            </a:prstGeom>
            <a:ln w="9525" cap="flat" cmpd="sng">
              <a:solidFill>
                <a:schemeClr val="bg1"/>
              </a:solidFill>
              <a:prstDash val="solid"/>
              <a:headEnd type="none" w="med" len="med"/>
              <a:tailEnd type="triangle" w="med" len="med"/>
            </a:ln>
          </p:spPr>
        </p:sp>
        <p:sp>
          <p:nvSpPr>
            <p:cNvPr id="43088" name="Line 315"/>
            <p:cNvSpPr/>
            <p:nvPr/>
          </p:nvSpPr>
          <p:spPr>
            <a:xfrm>
              <a:off x="2014" y="2422"/>
              <a:ext cx="528" cy="0"/>
            </a:xfrm>
            <a:prstGeom prst="line">
              <a:avLst/>
            </a:prstGeom>
            <a:ln w="9525" cap="flat" cmpd="sng">
              <a:solidFill>
                <a:schemeClr val="bg1"/>
              </a:solidFill>
              <a:prstDash val="solid"/>
              <a:headEnd type="none" w="med" len="med"/>
              <a:tailEnd type="triangle" w="med" len="med"/>
            </a:ln>
          </p:spPr>
        </p:sp>
      </p:grpSp>
      <p:sp>
        <p:nvSpPr>
          <p:cNvPr id="43052" name="AutoShape 316"/>
          <p:cNvSpPr/>
          <p:nvPr/>
        </p:nvSpPr>
        <p:spPr>
          <a:xfrm>
            <a:off x="6019800" y="2286000"/>
            <a:ext cx="685800" cy="228600"/>
          </a:xfrm>
          <a:prstGeom prst="rightArrow">
            <a:avLst>
              <a:gd name="adj1" fmla="val 50000"/>
              <a:gd name="adj2" fmla="val 75000"/>
            </a:avLst>
          </a:prstGeom>
          <a:noFill/>
          <a:ln w="9525" cap="flat" cmpd="sng">
            <a:solidFill>
              <a:schemeClr val="bg1"/>
            </a:solidFill>
            <a:prstDash val="solid"/>
            <a:miter/>
            <a:headEnd type="none" w="med" len="med"/>
            <a:tailEnd type="none" w="med" len="med"/>
          </a:ln>
        </p:spPr>
        <p:txBody>
          <a:bodyPr wrap="none" lIns="92075" tIns="46038" rIns="92075" bIns="46038"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nvGrpSpPr>
          <p:cNvPr id="43053" name="Group 317"/>
          <p:cNvGrpSpPr/>
          <p:nvPr/>
        </p:nvGrpSpPr>
        <p:grpSpPr>
          <a:xfrm rot="5400000" flipV="1">
            <a:off x="7696200" y="2814638"/>
            <a:ext cx="311150" cy="1601787"/>
            <a:chOff x="2007" y="1413"/>
            <a:chExt cx="537" cy="1009"/>
          </a:xfrm>
        </p:grpSpPr>
        <p:sp>
          <p:nvSpPr>
            <p:cNvPr id="43073" name="Line 318"/>
            <p:cNvSpPr/>
            <p:nvPr/>
          </p:nvSpPr>
          <p:spPr>
            <a:xfrm>
              <a:off x="2009" y="1413"/>
              <a:ext cx="528" cy="0"/>
            </a:xfrm>
            <a:prstGeom prst="line">
              <a:avLst/>
            </a:prstGeom>
            <a:ln w="9525" cap="flat" cmpd="sng">
              <a:solidFill>
                <a:schemeClr val="bg1"/>
              </a:solidFill>
              <a:prstDash val="solid"/>
              <a:headEnd type="none" w="med" len="med"/>
              <a:tailEnd type="triangle" w="med" len="med"/>
            </a:ln>
          </p:spPr>
        </p:sp>
        <p:sp>
          <p:nvSpPr>
            <p:cNvPr id="43074" name="Line 319"/>
            <p:cNvSpPr/>
            <p:nvPr/>
          </p:nvSpPr>
          <p:spPr>
            <a:xfrm>
              <a:off x="2016" y="1557"/>
              <a:ext cx="528" cy="0"/>
            </a:xfrm>
            <a:prstGeom prst="line">
              <a:avLst/>
            </a:prstGeom>
            <a:ln w="9525" cap="flat" cmpd="sng">
              <a:solidFill>
                <a:schemeClr val="bg1"/>
              </a:solidFill>
              <a:prstDash val="solid"/>
              <a:headEnd type="none" w="med" len="med"/>
              <a:tailEnd type="triangle" w="med" len="med"/>
            </a:ln>
          </p:spPr>
        </p:sp>
        <p:sp>
          <p:nvSpPr>
            <p:cNvPr id="43075" name="Line 320"/>
            <p:cNvSpPr/>
            <p:nvPr/>
          </p:nvSpPr>
          <p:spPr>
            <a:xfrm>
              <a:off x="2016" y="1693"/>
              <a:ext cx="528" cy="0"/>
            </a:xfrm>
            <a:prstGeom prst="line">
              <a:avLst/>
            </a:prstGeom>
            <a:ln w="9525" cap="flat" cmpd="sng">
              <a:solidFill>
                <a:schemeClr val="bg1"/>
              </a:solidFill>
              <a:prstDash val="solid"/>
              <a:headEnd type="none" w="med" len="med"/>
              <a:tailEnd type="triangle" w="med" len="med"/>
            </a:ln>
          </p:spPr>
        </p:sp>
        <p:sp>
          <p:nvSpPr>
            <p:cNvPr id="43076" name="Line 321"/>
            <p:cNvSpPr/>
            <p:nvPr/>
          </p:nvSpPr>
          <p:spPr>
            <a:xfrm>
              <a:off x="2016" y="1845"/>
              <a:ext cx="528" cy="0"/>
            </a:xfrm>
            <a:prstGeom prst="line">
              <a:avLst/>
            </a:prstGeom>
            <a:ln w="9525" cap="flat" cmpd="sng">
              <a:solidFill>
                <a:schemeClr val="bg1"/>
              </a:solidFill>
              <a:prstDash val="solid"/>
              <a:headEnd type="none" w="med" len="med"/>
              <a:tailEnd type="triangle" w="med" len="med"/>
            </a:ln>
          </p:spPr>
        </p:sp>
        <p:sp>
          <p:nvSpPr>
            <p:cNvPr id="43077" name="Line 322"/>
            <p:cNvSpPr/>
            <p:nvPr/>
          </p:nvSpPr>
          <p:spPr>
            <a:xfrm>
              <a:off x="2016" y="1982"/>
              <a:ext cx="528" cy="0"/>
            </a:xfrm>
            <a:prstGeom prst="line">
              <a:avLst/>
            </a:prstGeom>
            <a:ln w="9525" cap="flat" cmpd="sng">
              <a:solidFill>
                <a:schemeClr val="bg1"/>
              </a:solidFill>
              <a:prstDash val="solid"/>
              <a:headEnd type="none" w="med" len="med"/>
              <a:tailEnd type="triangle" w="med" len="med"/>
            </a:ln>
          </p:spPr>
        </p:sp>
        <p:sp>
          <p:nvSpPr>
            <p:cNvPr id="43078" name="Line 323"/>
            <p:cNvSpPr/>
            <p:nvPr/>
          </p:nvSpPr>
          <p:spPr>
            <a:xfrm>
              <a:off x="2014" y="2134"/>
              <a:ext cx="528" cy="0"/>
            </a:xfrm>
            <a:prstGeom prst="line">
              <a:avLst/>
            </a:prstGeom>
            <a:ln w="9525" cap="flat" cmpd="sng">
              <a:solidFill>
                <a:schemeClr val="bg1"/>
              </a:solidFill>
              <a:prstDash val="solid"/>
              <a:headEnd type="none" w="med" len="med"/>
              <a:tailEnd type="triangle" w="med" len="med"/>
            </a:ln>
          </p:spPr>
        </p:sp>
        <p:sp>
          <p:nvSpPr>
            <p:cNvPr id="43079" name="Line 324"/>
            <p:cNvSpPr/>
            <p:nvPr/>
          </p:nvSpPr>
          <p:spPr>
            <a:xfrm>
              <a:off x="2007" y="2275"/>
              <a:ext cx="528" cy="0"/>
            </a:xfrm>
            <a:prstGeom prst="line">
              <a:avLst/>
            </a:prstGeom>
            <a:ln w="9525" cap="flat" cmpd="sng">
              <a:solidFill>
                <a:schemeClr val="bg1"/>
              </a:solidFill>
              <a:prstDash val="solid"/>
              <a:headEnd type="none" w="med" len="med"/>
              <a:tailEnd type="triangle" w="med" len="med"/>
            </a:ln>
          </p:spPr>
        </p:sp>
        <p:sp>
          <p:nvSpPr>
            <p:cNvPr id="43080" name="Line 325"/>
            <p:cNvSpPr/>
            <p:nvPr/>
          </p:nvSpPr>
          <p:spPr>
            <a:xfrm>
              <a:off x="2014" y="2422"/>
              <a:ext cx="528" cy="0"/>
            </a:xfrm>
            <a:prstGeom prst="line">
              <a:avLst/>
            </a:prstGeom>
            <a:ln w="9525" cap="flat" cmpd="sng">
              <a:solidFill>
                <a:schemeClr val="bg1"/>
              </a:solidFill>
              <a:prstDash val="solid"/>
              <a:headEnd type="none" w="med" len="med"/>
              <a:tailEnd type="triangle" w="med" len="med"/>
            </a:ln>
          </p:spPr>
        </p:sp>
      </p:grpSp>
      <p:grpSp>
        <p:nvGrpSpPr>
          <p:cNvPr id="43054" name="Group 326"/>
          <p:cNvGrpSpPr/>
          <p:nvPr/>
        </p:nvGrpSpPr>
        <p:grpSpPr>
          <a:xfrm>
            <a:off x="838200" y="1371600"/>
            <a:ext cx="2133600" cy="2133600"/>
            <a:chOff x="768" y="1296"/>
            <a:chExt cx="1248" cy="1248"/>
          </a:xfrm>
        </p:grpSpPr>
        <p:sp>
          <p:nvSpPr>
            <p:cNvPr id="43071" name="Line 327"/>
            <p:cNvSpPr/>
            <p:nvPr/>
          </p:nvSpPr>
          <p:spPr>
            <a:xfrm>
              <a:off x="768" y="1296"/>
              <a:ext cx="1248" cy="0"/>
            </a:xfrm>
            <a:prstGeom prst="line">
              <a:avLst/>
            </a:prstGeom>
            <a:ln w="9525">
              <a:noFill/>
            </a:ln>
          </p:spPr>
        </p:sp>
        <p:sp>
          <p:nvSpPr>
            <p:cNvPr id="43072" name="Line 328"/>
            <p:cNvSpPr/>
            <p:nvPr/>
          </p:nvSpPr>
          <p:spPr>
            <a:xfrm>
              <a:off x="768" y="1296"/>
              <a:ext cx="0" cy="1248"/>
            </a:xfrm>
            <a:prstGeom prst="line">
              <a:avLst/>
            </a:prstGeom>
            <a:ln w="9525">
              <a:noFill/>
            </a:ln>
          </p:spPr>
        </p:sp>
      </p:grpSp>
      <p:sp>
        <p:nvSpPr>
          <p:cNvPr id="43055" name="Text Box 329"/>
          <p:cNvSpPr txBox="1"/>
          <p:nvPr/>
        </p:nvSpPr>
        <p:spPr>
          <a:xfrm>
            <a:off x="457200" y="3048000"/>
            <a:ext cx="4572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x</a:t>
            </a:r>
            <a:endParaRPr lang="en-US" altLang="zh-CN" sz="2000" dirty="0">
              <a:solidFill>
                <a:schemeClr val="bg1"/>
              </a:solidFill>
              <a:latin typeface="宋体" panose="02010600030101010101" pitchFamily="2" charset="-122"/>
            </a:endParaRPr>
          </a:p>
        </p:txBody>
      </p:sp>
      <p:sp>
        <p:nvSpPr>
          <p:cNvPr id="43056" name="Text Box 330"/>
          <p:cNvSpPr txBox="1"/>
          <p:nvPr/>
        </p:nvSpPr>
        <p:spPr>
          <a:xfrm>
            <a:off x="2819400" y="838200"/>
            <a:ext cx="2286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y</a:t>
            </a:r>
            <a:endParaRPr lang="en-US" altLang="zh-CN" sz="2000" dirty="0">
              <a:solidFill>
                <a:schemeClr val="bg1"/>
              </a:solidFill>
              <a:latin typeface="宋体" panose="02010600030101010101" pitchFamily="2" charset="-122"/>
            </a:endParaRPr>
          </a:p>
        </p:txBody>
      </p:sp>
      <p:grpSp>
        <p:nvGrpSpPr>
          <p:cNvPr id="43057" name="Group 331"/>
          <p:cNvGrpSpPr/>
          <p:nvPr/>
        </p:nvGrpSpPr>
        <p:grpSpPr>
          <a:xfrm>
            <a:off x="3886200" y="1371600"/>
            <a:ext cx="2133600" cy="2133600"/>
            <a:chOff x="768" y="1296"/>
            <a:chExt cx="1248" cy="1248"/>
          </a:xfrm>
        </p:grpSpPr>
        <p:sp>
          <p:nvSpPr>
            <p:cNvPr id="43069" name="Line 332"/>
            <p:cNvSpPr/>
            <p:nvPr/>
          </p:nvSpPr>
          <p:spPr>
            <a:xfrm>
              <a:off x="768" y="1296"/>
              <a:ext cx="1248" cy="0"/>
            </a:xfrm>
            <a:prstGeom prst="line">
              <a:avLst/>
            </a:prstGeom>
            <a:ln w="9525" cap="flat" cmpd="sng">
              <a:solidFill>
                <a:schemeClr val="bg1"/>
              </a:solidFill>
              <a:prstDash val="solid"/>
              <a:headEnd type="none" w="med" len="med"/>
              <a:tailEnd type="triangle" w="med" len="med"/>
            </a:ln>
          </p:spPr>
        </p:sp>
        <p:sp>
          <p:nvSpPr>
            <p:cNvPr id="43070" name="Line 333"/>
            <p:cNvSpPr/>
            <p:nvPr/>
          </p:nvSpPr>
          <p:spPr>
            <a:xfrm>
              <a:off x="768" y="1296"/>
              <a:ext cx="0" cy="1248"/>
            </a:xfrm>
            <a:prstGeom prst="line">
              <a:avLst/>
            </a:prstGeom>
            <a:ln w="9525" cap="flat" cmpd="sng">
              <a:solidFill>
                <a:schemeClr val="bg1"/>
              </a:solidFill>
              <a:prstDash val="solid"/>
              <a:headEnd type="none" w="med" len="med"/>
              <a:tailEnd type="triangle" w="med" len="med"/>
            </a:ln>
          </p:spPr>
        </p:sp>
      </p:grpSp>
      <p:sp>
        <p:nvSpPr>
          <p:cNvPr id="43058" name="Text Box 334"/>
          <p:cNvSpPr txBox="1"/>
          <p:nvPr/>
        </p:nvSpPr>
        <p:spPr>
          <a:xfrm>
            <a:off x="3505200" y="3048000"/>
            <a:ext cx="4572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x</a:t>
            </a:r>
            <a:endParaRPr lang="en-US" altLang="zh-CN" sz="2000" dirty="0">
              <a:solidFill>
                <a:schemeClr val="bg1"/>
              </a:solidFill>
              <a:latin typeface="宋体" panose="02010600030101010101" pitchFamily="2" charset="-122"/>
            </a:endParaRPr>
          </a:p>
        </p:txBody>
      </p:sp>
      <p:sp>
        <p:nvSpPr>
          <p:cNvPr id="43059" name="Text Box 335"/>
          <p:cNvSpPr txBox="1"/>
          <p:nvPr/>
        </p:nvSpPr>
        <p:spPr>
          <a:xfrm>
            <a:off x="5867400" y="685800"/>
            <a:ext cx="4572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v</a:t>
            </a:r>
            <a:endParaRPr lang="en-US" altLang="zh-CN" sz="2000" dirty="0">
              <a:solidFill>
                <a:schemeClr val="bg1"/>
              </a:solidFill>
              <a:latin typeface="宋体" panose="02010600030101010101" pitchFamily="2" charset="-122"/>
            </a:endParaRPr>
          </a:p>
        </p:txBody>
      </p:sp>
      <p:grpSp>
        <p:nvGrpSpPr>
          <p:cNvPr id="43060" name="Group 336"/>
          <p:cNvGrpSpPr/>
          <p:nvPr/>
        </p:nvGrpSpPr>
        <p:grpSpPr>
          <a:xfrm>
            <a:off x="6781800" y="1371600"/>
            <a:ext cx="2133600" cy="2133600"/>
            <a:chOff x="768" y="1296"/>
            <a:chExt cx="1248" cy="1248"/>
          </a:xfrm>
        </p:grpSpPr>
        <p:sp>
          <p:nvSpPr>
            <p:cNvPr id="43067" name="Line 337"/>
            <p:cNvSpPr/>
            <p:nvPr/>
          </p:nvSpPr>
          <p:spPr>
            <a:xfrm>
              <a:off x="768" y="1296"/>
              <a:ext cx="1248" cy="0"/>
            </a:xfrm>
            <a:prstGeom prst="line">
              <a:avLst/>
            </a:prstGeom>
            <a:ln w="9525" cap="flat" cmpd="sng">
              <a:solidFill>
                <a:schemeClr val="bg1"/>
              </a:solidFill>
              <a:prstDash val="solid"/>
              <a:headEnd type="none" w="med" len="med"/>
              <a:tailEnd type="triangle" w="med" len="med"/>
            </a:ln>
          </p:spPr>
        </p:sp>
        <p:sp>
          <p:nvSpPr>
            <p:cNvPr id="43068" name="Line 338"/>
            <p:cNvSpPr/>
            <p:nvPr/>
          </p:nvSpPr>
          <p:spPr>
            <a:xfrm>
              <a:off x="768" y="1296"/>
              <a:ext cx="0" cy="1248"/>
            </a:xfrm>
            <a:prstGeom prst="line">
              <a:avLst/>
            </a:prstGeom>
            <a:ln w="9525" cap="flat" cmpd="sng">
              <a:solidFill>
                <a:schemeClr val="bg1"/>
              </a:solidFill>
              <a:prstDash val="solid"/>
              <a:headEnd type="none" w="med" len="med"/>
              <a:tailEnd type="triangle" w="med" len="med"/>
            </a:ln>
          </p:spPr>
        </p:sp>
      </p:grpSp>
      <p:sp>
        <p:nvSpPr>
          <p:cNvPr id="43061" name="Text Box 339"/>
          <p:cNvSpPr txBox="1"/>
          <p:nvPr/>
        </p:nvSpPr>
        <p:spPr>
          <a:xfrm>
            <a:off x="6400800" y="3048000"/>
            <a:ext cx="4572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x</a:t>
            </a:r>
            <a:endParaRPr lang="en-US" altLang="zh-CN" sz="2000" dirty="0">
              <a:solidFill>
                <a:schemeClr val="bg1"/>
              </a:solidFill>
              <a:latin typeface="宋体" panose="02010600030101010101" pitchFamily="2" charset="-122"/>
            </a:endParaRPr>
          </a:p>
        </p:txBody>
      </p:sp>
      <p:sp>
        <p:nvSpPr>
          <p:cNvPr id="43062" name="Text Box 340"/>
          <p:cNvSpPr txBox="1"/>
          <p:nvPr/>
        </p:nvSpPr>
        <p:spPr>
          <a:xfrm>
            <a:off x="8763000" y="838200"/>
            <a:ext cx="228600" cy="549275"/>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2000" dirty="0">
                <a:solidFill>
                  <a:schemeClr val="bg1"/>
                </a:solidFill>
                <a:latin typeface="宋体" panose="02010600030101010101" pitchFamily="2" charset="-122"/>
              </a:rPr>
              <a:t>v</a:t>
            </a:r>
            <a:endParaRPr lang="en-US" altLang="zh-CN" sz="2000" dirty="0">
              <a:solidFill>
                <a:schemeClr val="bg1"/>
              </a:solidFill>
              <a:latin typeface="宋体" panose="02010600030101010101" pitchFamily="2" charset="-122"/>
            </a:endParaRPr>
          </a:p>
        </p:txBody>
      </p:sp>
      <p:graphicFrame>
        <p:nvGraphicFramePr>
          <p:cNvPr id="43063" name="Object 341"/>
          <p:cNvGraphicFramePr>
            <a:graphicFrameLocks noChangeAspect="1"/>
          </p:cNvGraphicFramePr>
          <p:nvPr/>
        </p:nvGraphicFramePr>
        <p:xfrm>
          <a:off x="5715000" y="4648200"/>
          <a:ext cx="990600" cy="514350"/>
        </p:xfrm>
        <a:graphic>
          <a:graphicData uri="http://schemas.openxmlformats.org/presentationml/2006/ole">
            <mc:AlternateContent xmlns:mc="http://schemas.openxmlformats.org/markup-compatibility/2006">
              <mc:Choice xmlns:v="urn:schemas-microsoft-com:vml" Requires="v">
                <p:oleObj spid="_x0000_s3100" name="" r:id="rId1" imgW="825500" imgH="419100" progId="Equation.DSMT4">
                  <p:embed/>
                </p:oleObj>
              </mc:Choice>
              <mc:Fallback>
                <p:oleObj name="" r:id="rId1" imgW="825500" imgH="419100" progId="Equation.DSMT4">
                  <p:embed/>
                  <p:pic>
                    <p:nvPicPr>
                      <p:cNvPr id="0" name="图片 3099"/>
                      <p:cNvPicPr/>
                      <p:nvPr/>
                    </p:nvPicPr>
                    <p:blipFill>
                      <a:blip r:embed="rId2"/>
                      <a:stretch>
                        <a:fillRect/>
                      </a:stretch>
                    </p:blipFill>
                    <p:spPr>
                      <a:xfrm>
                        <a:off x="5715000" y="4648200"/>
                        <a:ext cx="990600" cy="514350"/>
                      </a:xfrm>
                      <a:prstGeom prst="rect">
                        <a:avLst/>
                      </a:prstGeom>
                      <a:solidFill>
                        <a:schemeClr val="bg1"/>
                      </a:solidFill>
                      <a:ln w="9525" cap="flat" cmpd="sng">
                        <a:solidFill>
                          <a:schemeClr val="bg1"/>
                        </a:solidFill>
                        <a:prstDash val="solid"/>
                        <a:miter/>
                        <a:headEnd type="none" w="med" len="med"/>
                        <a:tailEnd type="none" w="med" len="med"/>
                      </a:ln>
                    </p:spPr>
                  </p:pic>
                </p:oleObj>
              </mc:Fallback>
            </mc:AlternateContent>
          </a:graphicData>
        </a:graphic>
      </p:graphicFrame>
      <p:sp>
        <p:nvSpPr>
          <p:cNvPr id="43064" name="Line 342"/>
          <p:cNvSpPr/>
          <p:nvPr/>
        </p:nvSpPr>
        <p:spPr>
          <a:xfrm flipH="1">
            <a:off x="3200400" y="3276600"/>
            <a:ext cx="0" cy="685800"/>
          </a:xfrm>
          <a:prstGeom prst="line">
            <a:avLst/>
          </a:prstGeom>
          <a:ln w="9525" cap="flat" cmpd="sng">
            <a:solidFill>
              <a:schemeClr val="bg1"/>
            </a:solidFill>
            <a:prstDash val="dash"/>
            <a:headEnd type="none" w="med" len="med"/>
            <a:tailEnd type="none" w="med" len="med"/>
          </a:ln>
        </p:spPr>
      </p:sp>
      <p:sp>
        <p:nvSpPr>
          <p:cNvPr id="43065" name="Line 343"/>
          <p:cNvSpPr/>
          <p:nvPr/>
        </p:nvSpPr>
        <p:spPr>
          <a:xfrm flipH="1">
            <a:off x="3810000" y="3581400"/>
            <a:ext cx="3200400" cy="914400"/>
          </a:xfrm>
          <a:prstGeom prst="line">
            <a:avLst/>
          </a:prstGeom>
          <a:ln w="9525" cap="flat" cmpd="sng">
            <a:solidFill>
              <a:schemeClr val="bg1"/>
            </a:solidFill>
            <a:prstDash val="dash"/>
            <a:headEnd type="none" w="med" len="med"/>
            <a:tailEnd type="none" w="med" len="med"/>
          </a:ln>
        </p:spPr>
      </p:sp>
      <p:sp>
        <p:nvSpPr>
          <p:cNvPr id="43066" name="Text Box 344"/>
          <p:cNvSpPr txBox="1"/>
          <p:nvPr/>
        </p:nvSpPr>
        <p:spPr>
          <a:xfrm>
            <a:off x="2514600" y="3959225"/>
            <a:ext cx="1295400" cy="927100"/>
          </a:xfrm>
          <a:prstGeom prst="rect">
            <a:avLst/>
          </a:prstGeom>
          <a:noFill/>
          <a:ln w="9525" cap="flat" cmpd="sng">
            <a:solidFill>
              <a:schemeClr val="bg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150000"/>
              </a:lnSpc>
              <a:spcBef>
                <a:spcPct val="50000"/>
              </a:spcBef>
              <a:buClr>
                <a:schemeClr val="tx1"/>
              </a:buClr>
              <a:buSzPct val="80000"/>
              <a:buFont typeface="Wingdings" panose="05000000000000000000" pitchFamily="2" charset="2"/>
              <a:buNone/>
            </a:pPr>
            <a:r>
              <a:rPr lang="en-US" altLang="zh-CN" sz="1800" dirty="0">
                <a:solidFill>
                  <a:schemeClr val="bg1"/>
                </a:solidFill>
                <a:latin typeface="宋体" panose="02010600030101010101" pitchFamily="2" charset="-122"/>
              </a:rPr>
              <a:t>1-D</a:t>
            </a:r>
            <a:r>
              <a:rPr lang="zh-CN" altLang="en-US" sz="1800" dirty="0">
                <a:solidFill>
                  <a:schemeClr val="bg1"/>
                </a:solidFill>
                <a:latin typeface="宋体" panose="02010600030101010101" pitchFamily="2" charset="-122"/>
              </a:rPr>
              <a:t>离散傅立叶变换</a:t>
            </a:r>
            <a:endParaRPr lang="zh-CN" altLang="en-US" sz="1800" dirty="0">
              <a:solidFill>
                <a:schemeClr val="bg1"/>
              </a:solidFill>
              <a:latin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p:nvPr/>
        </p:nvSpPr>
        <p:spPr>
          <a:xfrm>
            <a:off x="609600" y="762000"/>
            <a:ext cx="8229600" cy="9906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lgn="just" eaLnBrk="1" hangingPunct="1">
              <a:lnSpc>
                <a:spcPct val="150000"/>
              </a:lnSpc>
              <a:buClr>
                <a:schemeClr val="tx1"/>
              </a:buClr>
              <a:buSzPct val="80000"/>
              <a:buFont typeface="Wingdings" panose="05000000000000000000" pitchFamily="2" charset="2"/>
              <a:buNone/>
            </a:pPr>
            <a:r>
              <a:rPr lang="en-US" altLang="zh-CN" sz="2000" b="1" dirty="0">
                <a:solidFill>
                  <a:schemeClr val="bg1"/>
                </a:solidFill>
                <a:latin typeface="宋体" panose="02010600030101010101" pitchFamily="2" charset="-122"/>
              </a:rPr>
              <a:t>4.</a:t>
            </a:r>
            <a:r>
              <a:rPr lang="zh-CN" altLang="en-US" sz="2000" b="1" dirty="0">
                <a:solidFill>
                  <a:schemeClr val="bg1"/>
                </a:solidFill>
                <a:latin typeface="宋体" panose="02010600030101010101" pitchFamily="2" charset="-122"/>
              </a:rPr>
              <a:t>旋转性质 </a:t>
            </a:r>
            <a:endParaRPr lang="zh-CN" altLang="en-US" sz="2000" b="1" dirty="0">
              <a:solidFill>
                <a:schemeClr val="bg1"/>
              </a:solidFill>
              <a:latin typeface="宋体" panose="02010600030101010101" pitchFamily="2" charset="-122"/>
            </a:endParaRPr>
          </a:p>
          <a:p>
            <a:pPr marL="342900" lvl="0" indent="-342900" algn="just" eaLnBrk="1" hangingPunct="1">
              <a:lnSpc>
                <a:spcPct val="150000"/>
              </a:lnSpc>
              <a:buClr>
                <a:schemeClr val="tx1"/>
              </a:buClr>
              <a:buSzPct val="80000"/>
              <a:buFont typeface="Wingdings" panose="05000000000000000000" pitchFamily="2" charset="2"/>
              <a:buNone/>
            </a:pPr>
            <a:r>
              <a:rPr lang="zh-CN" altLang="en-US" sz="2000" b="1" dirty="0">
                <a:solidFill>
                  <a:schemeClr val="bg1"/>
                </a:solidFill>
                <a:latin typeface="宋体" panose="02010600030101010101" pitchFamily="2" charset="-122"/>
              </a:rPr>
              <a:t>  平面直角坐标改写成极坐标形式：</a:t>
            </a:r>
            <a:r>
              <a:rPr lang="zh-CN" altLang="en-US" sz="2000" b="1" dirty="0">
                <a:latin typeface="宋体" panose="02010600030101010101" pitchFamily="2" charset="-122"/>
              </a:rPr>
              <a:t> </a:t>
            </a:r>
            <a:endParaRPr lang="zh-CN" altLang="en-US" sz="2000" b="1" dirty="0">
              <a:latin typeface="宋体" panose="02010600030101010101" pitchFamily="2" charset="-122"/>
            </a:endParaRPr>
          </a:p>
        </p:txBody>
      </p:sp>
      <p:grpSp>
        <p:nvGrpSpPr>
          <p:cNvPr id="44035" name="Group 3"/>
          <p:cNvGrpSpPr/>
          <p:nvPr/>
        </p:nvGrpSpPr>
        <p:grpSpPr>
          <a:xfrm>
            <a:off x="4876800" y="1295400"/>
            <a:ext cx="3962400" cy="990600"/>
            <a:chOff x="1680" y="2256"/>
            <a:chExt cx="1248" cy="288"/>
          </a:xfrm>
        </p:grpSpPr>
        <p:graphicFrame>
          <p:nvGraphicFramePr>
            <p:cNvPr id="44044" name="Object 4"/>
            <p:cNvGraphicFramePr>
              <a:graphicFrameLocks noChangeAspect="1"/>
            </p:cNvGraphicFramePr>
            <p:nvPr/>
          </p:nvGraphicFramePr>
          <p:xfrm>
            <a:off x="1680" y="2256"/>
            <a:ext cx="480" cy="288"/>
          </p:xfrm>
          <a:graphic>
            <a:graphicData uri="http://schemas.openxmlformats.org/presentationml/2006/ole">
              <mc:AlternateContent xmlns:mc="http://schemas.openxmlformats.org/markup-compatibility/2006">
                <mc:Choice xmlns:v="urn:schemas-microsoft-com:vml" Requires="v">
                  <p:oleObj spid="_x0000_s3101" name="" r:id="rId1" imgW="1270000" imgH="762000" progId="Equation.DSMT4">
                    <p:embed/>
                  </p:oleObj>
                </mc:Choice>
                <mc:Fallback>
                  <p:oleObj name="" r:id="rId1" imgW="1270000" imgH="762000" progId="Equation.DSMT4">
                    <p:embed/>
                    <p:pic>
                      <p:nvPicPr>
                        <p:cNvPr id="0" name="图片 3100"/>
                        <p:cNvPicPr/>
                        <p:nvPr/>
                      </p:nvPicPr>
                      <p:blipFill>
                        <a:blip r:embed="rId2"/>
                        <a:stretch>
                          <a:fillRect/>
                        </a:stretch>
                      </p:blipFill>
                      <p:spPr>
                        <a:xfrm>
                          <a:off x="1680" y="2256"/>
                          <a:ext cx="480" cy="288"/>
                        </a:xfrm>
                        <a:prstGeom prst="rect">
                          <a:avLst/>
                        </a:prstGeom>
                        <a:solidFill>
                          <a:schemeClr val="bg1"/>
                        </a:solidFill>
                        <a:ln w="38100">
                          <a:noFill/>
                          <a:miter/>
                        </a:ln>
                      </p:spPr>
                    </p:pic>
                  </p:oleObj>
                </mc:Fallback>
              </mc:AlternateContent>
            </a:graphicData>
          </a:graphic>
        </p:graphicFrame>
        <p:graphicFrame>
          <p:nvGraphicFramePr>
            <p:cNvPr id="44045" name="Object 5"/>
            <p:cNvGraphicFramePr>
              <a:graphicFrameLocks noChangeAspect="1"/>
            </p:cNvGraphicFramePr>
            <p:nvPr/>
          </p:nvGraphicFramePr>
          <p:xfrm>
            <a:off x="2418" y="2256"/>
            <a:ext cx="510" cy="288"/>
          </p:xfrm>
          <a:graphic>
            <a:graphicData uri="http://schemas.openxmlformats.org/presentationml/2006/ole">
              <mc:AlternateContent xmlns:mc="http://schemas.openxmlformats.org/markup-compatibility/2006">
                <mc:Choice xmlns:v="urn:schemas-microsoft-com:vml" Requires="v">
                  <p:oleObj spid="_x0000_s3105" name="" r:id="rId3" imgW="1358900" imgH="762000" progId="Equation.DSMT4">
                    <p:embed/>
                  </p:oleObj>
                </mc:Choice>
                <mc:Fallback>
                  <p:oleObj name="" r:id="rId3" imgW="1358900" imgH="762000" progId="Equation.DSMT4">
                    <p:embed/>
                    <p:pic>
                      <p:nvPicPr>
                        <p:cNvPr id="0" name="图片 3104"/>
                        <p:cNvPicPr/>
                        <p:nvPr/>
                      </p:nvPicPr>
                      <p:blipFill>
                        <a:blip r:embed="rId4"/>
                        <a:stretch>
                          <a:fillRect/>
                        </a:stretch>
                      </p:blipFill>
                      <p:spPr>
                        <a:xfrm>
                          <a:off x="2418" y="2256"/>
                          <a:ext cx="510" cy="288"/>
                        </a:xfrm>
                        <a:prstGeom prst="rect">
                          <a:avLst/>
                        </a:prstGeom>
                        <a:solidFill>
                          <a:schemeClr val="bg1"/>
                        </a:solidFill>
                        <a:ln w="38100">
                          <a:noFill/>
                          <a:miter/>
                        </a:ln>
                      </p:spPr>
                    </p:pic>
                  </p:oleObj>
                </mc:Fallback>
              </mc:AlternateContent>
            </a:graphicData>
          </a:graphic>
        </p:graphicFrame>
      </p:grpSp>
      <p:grpSp>
        <p:nvGrpSpPr>
          <p:cNvPr id="44036" name="Group 6"/>
          <p:cNvGrpSpPr/>
          <p:nvPr/>
        </p:nvGrpSpPr>
        <p:grpSpPr>
          <a:xfrm>
            <a:off x="762000" y="2514600"/>
            <a:ext cx="8229600" cy="609600"/>
            <a:chOff x="432" y="2112"/>
            <a:chExt cx="5184" cy="384"/>
          </a:xfrm>
        </p:grpSpPr>
        <p:sp>
          <p:nvSpPr>
            <p:cNvPr id="44042" name="Rectangle 7"/>
            <p:cNvSpPr/>
            <p:nvPr/>
          </p:nvSpPr>
          <p:spPr>
            <a:xfrm>
              <a:off x="432" y="2112"/>
              <a:ext cx="5184" cy="384"/>
            </a:xfrm>
            <a:prstGeom prst="rect">
              <a:avLst/>
            </a:prstGeom>
            <a:solidFill>
              <a:schemeClr val="bg1"/>
            </a:solidFill>
            <a:ln w="9525">
              <a:noFill/>
            </a:ln>
          </p:spPr>
          <p:txBody>
            <a:bodyPr lIns="92075" tIns="46038" rIns="92075" bIns="46038"/>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lgn="just" eaLnBrk="1" hangingPunct="1">
                <a:lnSpc>
                  <a:spcPct val="150000"/>
                </a:lnSpc>
                <a:buClr>
                  <a:schemeClr val="tx1"/>
                </a:buClr>
                <a:buSzPct val="80000"/>
                <a:buFont typeface="Wingdings" panose="05000000000000000000" pitchFamily="2" charset="2"/>
                <a:buNone/>
              </a:pPr>
              <a:r>
                <a:rPr lang="en-US" altLang="zh-CN" sz="2000" b="1" dirty="0">
                  <a:latin typeface="宋体" panose="02010600030101010101" pitchFamily="2" charset="-122"/>
                </a:rPr>
                <a:t>  </a:t>
              </a:r>
              <a:r>
                <a:rPr lang="zh-CN" altLang="en-US" sz="2000" b="1" dirty="0">
                  <a:latin typeface="宋体" panose="02010600030101010101" pitchFamily="2" charset="-122"/>
                </a:rPr>
                <a:t>做代换有： </a:t>
              </a:r>
              <a:endParaRPr lang="zh-CN" altLang="en-US" sz="2000" b="1" dirty="0">
                <a:latin typeface="宋体" panose="02010600030101010101" pitchFamily="2" charset="-122"/>
              </a:endParaRPr>
            </a:p>
          </p:txBody>
        </p:sp>
        <p:graphicFrame>
          <p:nvGraphicFramePr>
            <p:cNvPr id="44043" name="Object 8"/>
            <p:cNvGraphicFramePr>
              <a:graphicFrameLocks noChangeAspect="1"/>
            </p:cNvGraphicFramePr>
            <p:nvPr/>
          </p:nvGraphicFramePr>
          <p:xfrm>
            <a:off x="1584" y="2168"/>
            <a:ext cx="2304" cy="280"/>
          </p:xfrm>
          <a:graphic>
            <a:graphicData uri="http://schemas.openxmlformats.org/presentationml/2006/ole">
              <mc:AlternateContent xmlns:mc="http://schemas.openxmlformats.org/markup-compatibility/2006">
                <mc:Choice xmlns:v="urn:schemas-microsoft-com:vml" Requires="v">
                  <p:oleObj spid="_x0000_s3102" name="" r:id="rId5" imgW="3009900" imgH="355600" progId="Equation.DSMT4">
                    <p:embed/>
                  </p:oleObj>
                </mc:Choice>
                <mc:Fallback>
                  <p:oleObj name="" r:id="rId5" imgW="3009900" imgH="355600" progId="Equation.DSMT4">
                    <p:embed/>
                    <p:pic>
                      <p:nvPicPr>
                        <p:cNvPr id="0" name="图片 3101"/>
                        <p:cNvPicPr/>
                        <p:nvPr/>
                      </p:nvPicPr>
                      <p:blipFill>
                        <a:blip r:embed="rId6"/>
                        <a:stretch>
                          <a:fillRect/>
                        </a:stretch>
                      </p:blipFill>
                      <p:spPr>
                        <a:xfrm>
                          <a:off x="1584" y="2168"/>
                          <a:ext cx="2304" cy="280"/>
                        </a:xfrm>
                        <a:prstGeom prst="rect">
                          <a:avLst/>
                        </a:prstGeom>
                        <a:solidFill>
                          <a:schemeClr val="bg1"/>
                        </a:solidFill>
                        <a:ln w="38100">
                          <a:noFill/>
                          <a:miter/>
                        </a:ln>
                      </p:spPr>
                    </p:pic>
                  </p:oleObj>
                </mc:Fallback>
              </mc:AlternateContent>
            </a:graphicData>
          </a:graphic>
        </p:graphicFrame>
      </p:grpSp>
      <p:sp>
        <p:nvSpPr>
          <p:cNvPr id="44037" name="Rectangle 11"/>
          <p:cNvSpPr/>
          <p:nvPr/>
        </p:nvSpPr>
        <p:spPr>
          <a:xfrm>
            <a:off x="228600" y="3124200"/>
            <a:ext cx="8686800" cy="60960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lgn="just" eaLnBrk="1" hangingPunct="1">
              <a:lnSpc>
                <a:spcPct val="150000"/>
              </a:lnSpc>
              <a:buClr>
                <a:schemeClr val="tx1"/>
              </a:buClr>
              <a:buSzPct val="80000"/>
              <a:buFont typeface="Wingdings" panose="05000000000000000000" pitchFamily="2" charset="2"/>
              <a:buNone/>
            </a:pPr>
            <a:r>
              <a:rPr lang="en-US" altLang="zh-CN" sz="2000" b="1" dirty="0">
                <a:latin typeface="宋体" panose="02010600030101010101" pitchFamily="2" charset="-122"/>
              </a:rPr>
              <a:t>  </a:t>
            </a:r>
            <a:r>
              <a:rPr lang="zh-CN" altLang="en-US" sz="2000" b="1" dirty="0">
                <a:solidFill>
                  <a:schemeClr val="bg1"/>
                </a:solidFill>
                <a:latin typeface="宋体" panose="02010600030101010101" pitchFamily="2" charset="-122"/>
              </a:rPr>
              <a:t>如果        被旋转    </a:t>
            </a:r>
            <a:r>
              <a:rPr lang="en-US" altLang="zh-CN" sz="2000" b="1" dirty="0">
                <a:solidFill>
                  <a:schemeClr val="bg1"/>
                </a:solidFill>
                <a:latin typeface="宋体" panose="02010600030101010101" pitchFamily="2" charset="-122"/>
              </a:rPr>
              <a:t>,</a:t>
            </a:r>
            <a:r>
              <a:rPr lang="zh-CN" altLang="en-US" sz="2000" b="1" dirty="0">
                <a:solidFill>
                  <a:schemeClr val="bg1"/>
                </a:solidFill>
                <a:latin typeface="宋体" panose="02010600030101010101" pitchFamily="2" charset="-122"/>
              </a:rPr>
              <a:t>则        被旋转同一角度。即有傅立叶变换对：</a:t>
            </a:r>
            <a:endParaRPr lang="zh-CN" altLang="en-US" sz="2000" b="1" dirty="0">
              <a:solidFill>
                <a:schemeClr val="bg1"/>
              </a:solidFill>
              <a:latin typeface="宋体" panose="02010600030101010101" pitchFamily="2" charset="-122"/>
            </a:endParaRPr>
          </a:p>
        </p:txBody>
      </p:sp>
      <p:graphicFrame>
        <p:nvGraphicFramePr>
          <p:cNvPr id="44038" name="Object 12"/>
          <p:cNvGraphicFramePr>
            <a:graphicFrameLocks noChangeAspect="1"/>
          </p:cNvGraphicFramePr>
          <p:nvPr/>
        </p:nvGraphicFramePr>
        <p:xfrm>
          <a:off x="1219200" y="3303588"/>
          <a:ext cx="914400" cy="430212"/>
        </p:xfrm>
        <a:graphic>
          <a:graphicData uri="http://schemas.openxmlformats.org/presentationml/2006/ole">
            <mc:AlternateContent xmlns:mc="http://schemas.openxmlformats.org/markup-compatibility/2006">
              <mc:Choice xmlns:v="urn:schemas-microsoft-com:vml" Requires="v">
                <p:oleObj spid="_x0000_s3106" name="" r:id="rId7" imgW="787400" imgH="355600" progId="Equation.DSMT4">
                  <p:embed/>
                </p:oleObj>
              </mc:Choice>
              <mc:Fallback>
                <p:oleObj name="" r:id="rId7" imgW="787400" imgH="355600" progId="Equation.DSMT4">
                  <p:embed/>
                  <p:pic>
                    <p:nvPicPr>
                      <p:cNvPr id="0" name="图片 3105"/>
                      <p:cNvPicPr/>
                      <p:nvPr/>
                    </p:nvPicPr>
                    <p:blipFill>
                      <a:blip r:embed="rId8"/>
                      <a:stretch>
                        <a:fillRect/>
                      </a:stretch>
                    </p:blipFill>
                    <p:spPr>
                      <a:xfrm>
                        <a:off x="1219200" y="3303588"/>
                        <a:ext cx="914400" cy="430212"/>
                      </a:xfrm>
                      <a:prstGeom prst="rect">
                        <a:avLst/>
                      </a:prstGeom>
                      <a:solidFill>
                        <a:schemeClr val="bg1"/>
                      </a:solidFill>
                      <a:ln w="38100">
                        <a:noFill/>
                        <a:miter/>
                      </a:ln>
                    </p:spPr>
                  </p:pic>
                </p:oleObj>
              </mc:Fallback>
            </mc:AlternateContent>
          </a:graphicData>
        </a:graphic>
      </p:graphicFrame>
      <p:graphicFrame>
        <p:nvGraphicFramePr>
          <p:cNvPr id="44039" name="Object 13"/>
          <p:cNvGraphicFramePr>
            <a:graphicFrameLocks noChangeAspect="1"/>
          </p:cNvGraphicFramePr>
          <p:nvPr/>
        </p:nvGraphicFramePr>
        <p:xfrm>
          <a:off x="2990850" y="3276600"/>
          <a:ext cx="361950" cy="457200"/>
        </p:xfrm>
        <a:graphic>
          <a:graphicData uri="http://schemas.openxmlformats.org/presentationml/2006/ole">
            <mc:AlternateContent xmlns:mc="http://schemas.openxmlformats.org/markup-compatibility/2006">
              <mc:Choice xmlns:v="urn:schemas-microsoft-com:vml" Requires="v">
                <p:oleObj spid="_x0000_s3107" name="" r:id="rId9" imgW="292100" imgH="381000" progId="Equation.DSMT4">
                  <p:embed/>
                </p:oleObj>
              </mc:Choice>
              <mc:Fallback>
                <p:oleObj name="" r:id="rId9" imgW="292100" imgH="381000" progId="Equation.DSMT4">
                  <p:embed/>
                  <p:pic>
                    <p:nvPicPr>
                      <p:cNvPr id="0" name="图片 3106"/>
                      <p:cNvPicPr/>
                      <p:nvPr/>
                    </p:nvPicPr>
                    <p:blipFill>
                      <a:blip r:embed="rId10"/>
                      <a:stretch>
                        <a:fillRect/>
                      </a:stretch>
                    </p:blipFill>
                    <p:spPr>
                      <a:xfrm>
                        <a:off x="2990850" y="3276600"/>
                        <a:ext cx="361950" cy="457200"/>
                      </a:xfrm>
                      <a:prstGeom prst="rect">
                        <a:avLst/>
                      </a:prstGeom>
                      <a:solidFill>
                        <a:schemeClr val="bg1"/>
                      </a:solidFill>
                      <a:ln w="38100">
                        <a:noFill/>
                        <a:miter/>
                      </a:ln>
                    </p:spPr>
                  </p:pic>
                </p:oleObj>
              </mc:Fallback>
            </mc:AlternateContent>
          </a:graphicData>
        </a:graphic>
      </p:graphicFrame>
      <p:graphicFrame>
        <p:nvGraphicFramePr>
          <p:cNvPr id="44040" name="Object 14"/>
          <p:cNvGraphicFramePr>
            <a:graphicFrameLocks noChangeAspect="1"/>
          </p:cNvGraphicFramePr>
          <p:nvPr/>
        </p:nvGraphicFramePr>
        <p:xfrm>
          <a:off x="3962400" y="3295650"/>
          <a:ext cx="990600" cy="514350"/>
        </p:xfrm>
        <a:graphic>
          <a:graphicData uri="http://schemas.openxmlformats.org/presentationml/2006/ole">
            <mc:AlternateContent xmlns:mc="http://schemas.openxmlformats.org/markup-compatibility/2006">
              <mc:Choice xmlns:v="urn:schemas-microsoft-com:vml" Requires="v">
                <p:oleObj spid="_x0000_s3108" name="" r:id="rId11" imgW="825500" imgH="419100" progId="Equation.DSMT4">
                  <p:embed/>
                </p:oleObj>
              </mc:Choice>
              <mc:Fallback>
                <p:oleObj name="" r:id="rId11" imgW="825500" imgH="419100" progId="Equation.DSMT4">
                  <p:embed/>
                  <p:pic>
                    <p:nvPicPr>
                      <p:cNvPr id="0" name="图片 3107"/>
                      <p:cNvPicPr/>
                      <p:nvPr/>
                    </p:nvPicPr>
                    <p:blipFill>
                      <a:blip r:embed="rId12"/>
                      <a:stretch>
                        <a:fillRect/>
                      </a:stretch>
                    </p:blipFill>
                    <p:spPr>
                      <a:xfrm>
                        <a:off x="3962400" y="3295650"/>
                        <a:ext cx="990600" cy="514350"/>
                      </a:xfrm>
                      <a:prstGeom prst="rect">
                        <a:avLst/>
                      </a:prstGeom>
                      <a:solidFill>
                        <a:schemeClr val="bg1"/>
                      </a:solidFill>
                      <a:ln w="38100">
                        <a:noFill/>
                        <a:miter/>
                      </a:ln>
                    </p:spPr>
                  </p:pic>
                </p:oleObj>
              </mc:Fallback>
            </mc:AlternateContent>
          </a:graphicData>
        </a:graphic>
      </p:graphicFrame>
      <p:graphicFrame>
        <p:nvGraphicFramePr>
          <p:cNvPr id="44041" name="Object 15"/>
          <p:cNvGraphicFramePr>
            <a:graphicFrameLocks noChangeAspect="1"/>
          </p:cNvGraphicFramePr>
          <p:nvPr/>
        </p:nvGraphicFramePr>
        <p:xfrm>
          <a:off x="2743200" y="4260850"/>
          <a:ext cx="4038600" cy="539750"/>
        </p:xfrm>
        <a:graphic>
          <a:graphicData uri="http://schemas.openxmlformats.org/presentationml/2006/ole">
            <mc:AlternateContent xmlns:mc="http://schemas.openxmlformats.org/markup-compatibility/2006">
              <mc:Choice xmlns:v="urn:schemas-microsoft-com:vml" Requires="v">
                <p:oleObj spid="_x0000_s3103" name="" r:id="rId13" imgW="2857500" imgH="381000" progId="Equation.DSMT4">
                  <p:embed/>
                </p:oleObj>
              </mc:Choice>
              <mc:Fallback>
                <p:oleObj name="" r:id="rId13" imgW="2857500" imgH="381000" progId="Equation.DSMT4">
                  <p:embed/>
                  <p:pic>
                    <p:nvPicPr>
                      <p:cNvPr id="0" name="图片 3102"/>
                      <p:cNvPicPr/>
                      <p:nvPr/>
                    </p:nvPicPr>
                    <p:blipFill>
                      <a:blip r:embed="rId14"/>
                      <a:stretch>
                        <a:fillRect/>
                      </a:stretch>
                    </p:blipFill>
                    <p:spPr>
                      <a:xfrm>
                        <a:off x="2743200" y="4260850"/>
                        <a:ext cx="4038600" cy="53975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5058" name="Object 2"/>
          <p:cNvGraphicFramePr>
            <a:graphicFrameLocks noChangeAspect="1"/>
          </p:cNvGraphicFramePr>
          <p:nvPr/>
        </p:nvGraphicFramePr>
        <p:xfrm>
          <a:off x="2286000" y="533400"/>
          <a:ext cx="5105400" cy="5867400"/>
        </p:xfrm>
        <a:graphic>
          <a:graphicData uri="http://schemas.openxmlformats.org/presentationml/2006/ole">
            <mc:AlternateContent xmlns:mc="http://schemas.openxmlformats.org/markup-compatibility/2006">
              <mc:Choice xmlns:v="urn:schemas-microsoft-com:vml" Requires="v">
                <p:oleObj spid="_x0000_s3104" name="" r:id="rId1" imgW="3895725" imgH="4324350" progId="Paint.Picture">
                  <p:embed/>
                </p:oleObj>
              </mc:Choice>
              <mc:Fallback>
                <p:oleObj name="" r:id="rId1" imgW="3895725" imgH="4324350" progId="Paint.Picture">
                  <p:embed/>
                  <p:pic>
                    <p:nvPicPr>
                      <p:cNvPr id="0" name="图片 3103"/>
                      <p:cNvPicPr/>
                      <p:nvPr/>
                    </p:nvPicPr>
                    <p:blipFill>
                      <a:blip r:embed="rId2"/>
                      <a:stretch>
                        <a:fillRect/>
                      </a:stretch>
                    </p:blipFill>
                    <p:spPr>
                      <a:xfrm>
                        <a:off x="2286000" y="533400"/>
                        <a:ext cx="5105400" cy="5867400"/>
                      </a:xfrm>
                      <a:prstGeom prst="rect">
                        <a:avLst/>
                      </a:prstGeom>
                      <a:noFill/>
                      <a:ln w="38100">
                        <a:noFill/>
                        <a:miter/>
                      </a:ln>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4754" name="Group 2"/>
          <p:cNvGrpSpPr/>
          <p:nvPr/>
        </p:nvGrpSpPr>
        <p:grpSpPr>
          <a:xfrm>
            <a:off x="779463" y="1362075"/>
            <a:ext cx="7831137" cy="4657725"/>
            <a:chOff x="491" y="858"/>
            <a:chExt cx="4933" cy="2934"/>
          </a:xfrm>
        </p:grpSpPr>
        <p:pic>
          <p:nvPicPr>
            <p:cNvPr id="46084" name="Picture 3" descr="40-1"/>
            <p:cNvPicPr>
              <a:picLocks noChangeAspect="1"/>
            </p:cNvPicPr>
            <p:nvPr/>
          </p:nvPicPr>
          <p:blipFill>
            <a:blip r:embed="rId1"/>
            <a:stretch>
              <a:fillRect/>
            </a:stretch>
          </p:blipFill>
          <p:spPr>
            <a:xfrm>
              <a:off x="4224" y="2496"/>
              <a:ext cx="1021" cy="924"/>
            </a:xfrm>
            <a:prstGeom prst="rect">
              <a:avLst/>
            </a:prstGeom>
            <a:noFill/>
            <a:ln w="9525">
              <a:noFill/>
            </a:ln>
          </p:spPr>
        </p:pic>
        <p:sp>
          <p:nvSpPr>
            <p:cNvPr id="46085" name="Text Box 4"/>
            <p:cNvSpPr txBox="1"/>
            <p:nvPr/>
          </p:nvSpPr>
          <p:spPr>
            <a:xfrm>
              <a:off x="3168" y="3552"/>
              <a:ext cx="2256" cy="204"/>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2000" dirty="0">
                  <a:solidFill>
                    <a:schemeClr val="bg1"/>
                  </a:solidFill>
                  <a:latin typeface="黑体" panose="02010609060101010101" pitchFamily="49" charset="-122"/>
                  <a:ea typeface="黑体" panose="02010609060101010101" pitchFamily="49" charset="-122"/>
                </a:rPr>
                <a:t>交叉图形及其</a:t>
              </a:r>
              <a:r>
                <a:rPr lang="en-US" altLang="zh-CN" sz="2000" b="1" dirty="0">
                  <a:solidFill>
                    <a:schemeClr val="bg1"/>
                  </a:solidFill>
                  <a:latin typeface="黑体" panose="02010609060101010101" pitchFamily="49" charset="-122"/>
                  <a:ea typeface="黑体" panose="02010609060101010101" pitchFamily="49" charset="-122"/>
                </a:rPr>
                <a:t>FFT</a:t>
              </a:r>
              <a:r>
                <a:rPr lang="zh-CN" altLang="en-US" sz="2000" dirty="0">
                  <a:solidFill>
                    <a:schemeClr val="bg1"/>
                  </a:solidFill>
                  <a:latin typeface="黑体" panose="02010609060101010101" pitchFamily="49" charset="-122"/>
                  <a:ea typeface="黑体" panose="02010609060101010101" pitchFamily="49" charset="-122"/>
                </a:rPr>
                <a:t>幅值谱图像 </a:t>
              </a:r>
              <a:endParaRPr lang="zh-CN" altLang="en-US" sz="2000" dirty="0">
                <a:solidFill>
                  <a:schemeClr val="bg1"/>
                </a:solidFill>
                <a:latin typeface="黑体" panose="02010609060101010101" pitchFamily="49" charset="-122"/>
                <a:ea typeface="黑体" panose="02010609060101010101" pitchFamily="49" charset="-122"/>
              </a:endParaRPr>
            </a:p>
          </p:txBody>
        </p:sp>
        <p:grpSp>
          <p:nvGrpSpPr>
            <p:cNvPr id="46086" name="Group 5"/>
            <p:cNvGrpSpPr/>
            <p:nvPr/>
          </p:nvGrpSpPr>
          <p:grpSpPr>
            <a:xfrm>
              <a:off x="3466" y="2858"/>
              <a:ext cx="101" cy="120"/>
              <a:chOff x="3658" y="2810"/>
              <a:chExt cx="101" cy="120"/>
            </a:xfrm>
          </p:grpSpPr>
          <p:sp>
            <p:nvSpPr>
              <p:cNvPr id="46098" name="Line 6"/>
              <p:cNvSpPr/>
              <p:nvPr/>
            </p:nvSpPr>
            <p:spPr>
              <a:xfrm flipV="1">
                <a:off x="3658" y="2817"/>
                <a:ext cx="101" cy="102"/>
              </a:xfrm>
              <a:prstGeom prst="line">
                <a:avLst/>
              </a:prstGeom>
              <a:ln w="22225" cap="flat" cmpd="sng">
                <a:solidFill>
                  <a:schemeClr val="tx2"/>
                </a:solidFill>
                <a:prstDash val="solid"/>
                <a:headEnd type="none" w="med" len="med"/>
                <a:tailEnd type="none" w="med" len="med"/>
              </a:ln>
            </p:spPr>
          </p:sp>
          <p:sp>
            <p:nvSpPr>
              <p:cNvPr id="46099" name="Line 7"/>
              <p:cNvSpPr/>
              <p:nvPr/>
            </p:nvSpPr>
            <p:spPr>
              <a:xfrm>
                <a:off x="3658" y="2810"/>
                <a:ext cx="96" cy="120"/>
              </a:xfrm>
              <a:prstGeom prst="line">
                <a:avLst/>
              </a:prstGeom>
              <a:ln w="22225" cap="flat" cmpd="sng">
                <a:solidFill>
                  <a:schemeClr val="tx2"/>
                </a:solidFill>
                <a:prstDash val="solid"/>
                <a:headEnd type="none" w="med" len="med"/>
                <a:tailEnd type="none" w="med" len="med"/>
              </a:ln>
            </p:spPr>
          </p:sp>
        </p:grpSp>
        <p:pic>
          <p:nvPicPr>
            <p:cNvPr id="46087" name="Picture 8" descr="30-1"/>
            <p:cNvPicPr>
              <a:picLocks noChangeAspect="1"/>
            </p:cNvPicPr>
            <p:nvPr/>
          </p:nvPicPr>
          <p:blipFill>
            <a:blip r:embed="rId2"/>
            <a:stretch>
              <a:fillRect/>
            </a:stretch>
          </p:blipFill>
          <p:spPr>
            <a:xfrm>
              <a:off x="1152" y="2544"/>
              <a:ext cx="1173" cy="915"/>
            </a:xfrm>
            <a:prstGeom prst="rect">
              <a:avLst/>
            </a:prstGeom>
            <a:noFill/>
            <a:ln w="9525">
              <a:noFill/>
            </a:ln>
          </p:spPr>
        </p:pic>
        <p:sp>
          <p:nvSpPr>
            <p:cNvPr id="46088" name="Text Box 9"/>
            <p:cNvSpPr txBox="1"/>
            <p:nvPr/>
          </p:nvSpPr>
          <p:spPr>
            <a:xfrm>
              <a:off x="576" y="3552"/>
              <a:ext cx="2016" cy="24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2000" dirty="0">
                  <a:solidFill>
                    <a:schemeClr val="bg1"/>
                  </a:solidFill>
                  <a:latin typeface="黑体" panose="02010609060101010101" pitchFamily="49" charset="-122"/>
                  <a:ea typeface="黑体" panose="02010609060101010101" pitchFamily="49" charset="-122"/>
                </a:rPr>
                <a:t>圆形及其</a:t>
              </a:r>
              <a:r>
                <a:rPr lang="en-US" altLang="zh-CN" sz="2000" b="1" dirty="0">
                  <a:solidFill>
                    <a:schemeClr val="bg1"/>
                  </a:solidFill>
                  <a:latin typeface="黑体" panose="02010609060101010101" pitchFamily="49" charset="-122"/>
                  <a:ea typeface="黑体" panose="02010609060101010101" pitchFamily="49" charset="-122"/>
                </a:rPr>
                <a:t>FFT</a:t>
              </a:r>
              <a:r>
                <a:rPr lang="zh-CN" altLang="en-US" sz="2000" dirty="0">
                  <a:solidFill>
                    <a:schemeClr val="bg1"/>
                  </a:solidFill>
                  <a:latin typeface="黑体" panose="02010609060101010101" pitchFamily="49" charset="-122"/>
                  <a:ea typeface="黑体" panose="02010609060101010101" pitchFamily="49" charset="-122"/>
                </a:rPr>
                <a:t>幅值谱图像</a:t>
              </a:r>
              <a:endParaRPr lang="zh-CN" altLang="en-US" sz="2000" dirty="0">
                <a:solidFill>
                  <a:schemeClr val="bg1"/>
                </a:solidFill>
              </a:endParaRPr>
            </a:p>
          </p:txBody>
        </p:sp>
        <p:sp>
          <p:nvSpPr>
            <p:cNvPr id="46089" name="Oval 10"/>
            <p:cNvSpPr/>
            <p:nvPr/>
          </p:nvSpPr>
          <p:spPr>
            <a:xfrm>
              <a:off x="491" y="2901"/>
              <a:ext cx="91" cy="84"/>
            </a:xfrm>
            <a:prstGeom prst="ellipse">
              <a:avLst/>
            </a:prstGeom>
            <a:solidFill>
              <a:srgbClr val="969696"/>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6090" name="Picture 11" descr="20-1"/>
            <p:cNvPicPr>
              <a:picLocks noChangeAspect="1"/>
            </p:cNvPicPr>
            <p:nvPr/>
          </p:nvPicPr>
          <p:blipFill>
            <a:blip r:embed="rId3"/>
            <a:stretch>
              <a:fillRect/>
            </a:stretch>
          </p:blipFill>
          <p:spPr>
            <a:xfrm>
              <a:off x="3992" y="858"/>
              <a:ext cx="1139" cy="870"/>
            </a:xfrm>
            <a:prstGeom prst="rect">
              <a:avLst/>
            </a:prstGeom>
            <a:noFill/>
            <a:ln w="9525">
              <a:noFill/>
            </a:ln>
          </p:spPr>
        </p:pic>
        <p:sp>
          <p:nvSpPr>
            <p:cNvPr id="46091" name="Text Box 12"/>
            <p:cNvSpPr txBox="1"/>
            <p:nvPr/>
          </p:nvSpPr>
          <p:spPr>
            <a:xfrm>
              <a:off x="3216" y="1824"/>
              <a:ext cx="1920" cy="449"/>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2000" dirty="0">
                  <a:solidFill>
                    <a:schemeClr val="bg1"/>
                  </a:solidFill>
                  <a:latin typeface="黑体" panose="02010609060101010101" pitchFamily="49" charset="-122"/>
                  <a:ea typeface="黑体" panose="02010609060101010101" pitchFamily="49" charset="-122"/>
                </a:rPr>
                <a:t>矩形旋转图像及其</a:t>
              </a:r>
              <a:r>
                <a:rPr lang="en-US" altLang="zh-CN" sz="2000" b="1" dirty="0">
                  <a:solidFill>
                    <a:schemeClr val="bg1"/>
                  </a:solidFill>
                  <a:latin typeface="黑体" panose="02010609060101010101" pitchFamily="49" charset="-122"/>
                  <a:ea typeface="黑体" panose="02010609060101010101" pitchFamily="49" charset="-122"/>
                </a:rPr>
                <a:t>FFT</a:t>
              </a:r>
              <a:r>
                <a:rPr lang="zh-CN" altLang="en-US" sz="2000" dirty="0">
                  <a:solidFill>
                    <a:schemeClr val="bg1"/>
                  </a:solidFill>
                  <a:latin typeface="黑体" panose="02010609060101010101" pitchFamily="49" charset="-122"/>
                  <a:ea typeface="黑体" panose="02010609060101010101" pitchFamily="49" charset="-122"/>
                </a:rPr>
                <a:t>变换幅值谱图像</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6092" name="Rectangle 13"/>
            <p:cNvSpPr/>
            <p:nvPr/>
          </p:nvSpPr>
          <p:spPr>
            <a:xfrm rot="-2784213">
              <a:off x="3451" y="1099"/>
              <a:ext cx="121" cy="464"/>
            </a:xfrm>
            <a:prstGeom prst="rect">
              <a:avLst/>
            </a:prstGeom>
            <a:solidFill>
              <a:srgbClr val="808080"/>
            </a:solidFill>
            <a:ln w="889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6093" name="Picture 14" descr="10-1"/>
            <p:cNvPicPr>
              <a:picLocks noChangeAspect="1"/>
            </p:cNvPicPr>
            <p:nvPr/>
          </p:nvPicPr>
          <p:blipFill>
            <a:blip r:embed="rId4"/>
            <a:stretch>
              <a:fillRect/>
            </a:stretch>
          </p:blipFill>
          <p:spPr>
            <a:xfrm>
              <a:off x="1231" y="864"/>
              <a:ext cx="1121" cy="894"/>
            </a:xfrm>
            <a:prstGeom prst="rect">
              <a:avLst/>
            </a:prstGeom>
            <a:noFill/>
            <a:ln w="9525">
              <a:noFill/>
            </a:ln>
          </p:spPr>
        </p:pic>
        <p:sp>
          <p:nvSpPr>
            <p:cNvPr id="46094" name="Text Box 15"/>
            <p:cNvSpPr txBox="1"/>
            <p:nvPr/>
          </p:nvSpPr>
          <p:spPr>
            <a:xfrm>
              <a:off x="576" y="1968"/>
              <a:ext cx="2055" cy="27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2000" dirty="0">
                  <a:solidFill>
                    <a:schemeClr val="bg1"/>
                  </a:solidFill>
                  <a:latin typeface="黑体" panose="02010609060101010101" pitchFamily="49" charset="-122"/>
                  <a:ea typeface="黑体" panose="02010609060101010101" pitchFamily="49" charset="-122"/>
                </a:rPr>
                <a:t>矩形及其</a:t>
              </a:r>
              <a:r>
                <a:rPr lang="en-US" altLang="zh-CN" sz="2000" b="1" dirty="0">
                  <a:solidFill>
                    <a:schemeClr val="bg1"/>
                  </a:solidFill>
                  <a:latin typeface="黑体" panose="02010609060101010101" pitchFamily="49" charset="-122"/>
                  <a:ea typeface="黑体" panose="02010609060101010101" pitchFamily="49" charset="-122"/>
                </a:rPr>
                <a:t>FFT</a:t>
              </a:r>
              <a:r>
                <a:rPr lang="zh-CN" altLang="en-US" sz="2000" dirty="0">
                  <a:solidFill>
                    <a:schemeClr val="bg1"/>
                  </a:solidFill>
                  <a:latin typeface="黑体" panose="02010609060101010101" pitchFamily="49" charset="-122"/>
                  <a:ea typeface="黑体" panose="02010609060101010101" pitchFamily="49" charset="-122"/>
                </a:rPr>
                <a:t>幅值谱图像</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6095" name="Rectangle 16"/>
            <p:cNvSpPr/>
            <p:nvPr/>
          </p:nvSpPr>
          <p:spPr>
            <a:xfrm>
              <a:off x="582" y="1073"/>
              <a:ext cx="138" cy="463"/>
            </a:xfrm>
            <a:prstGeom prst="rect">
              <a:avLst/>
            </a:prstGeom>
            <a:solidFill>
              <a:srgbClr val="808080"/>
            </a:solidFill>
            <a:ln w="889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096" name="Rectangle 17"/>
            <p:cNvSpPr/>
            <p:nvPr/>
          </p:nvSpPr>
          <p:spPr>
            <a:xfrm>
              <a:off x="759" y="1181"/>
              <a:ext cx="199" cy="198"/>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6097" name="Rectangle 18"/>
            <p:cNvSpPr/>
            <p:nvPr/>
          </p:nvSpPr>
          <p:spPr>
            <a:xfrm>
              <a:off x="568" y="905"/>
              <a:ext cx="350" cy="22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sp>
        <p:nvSpPr>
          <p:cNvPr id="74771" name="Text Box 19"/>
          <p:cNvSpPr txBox="1"/>
          <p:nvPr/>
        </p:nvSpPr>
        <p:spPr>
          <a:xfrm>
            <a:off x="1385888" y="304800"/>
            <a:ext cx="60515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800" b="1" dirty="0">
                <a:solidFill>
                  <a:schemeClr val="bg1"/>
                </a:solidFill>
                <a:latin typeface="宋体" panose="02010600030101010101" pitchFamily="2" charset="-122"/>
              </a:rPr>
              <a:t>不同图形及其</a:t>
            </a:r>
            <a:r>
              <a:rPr lang="en-US" altLang="zh-CN" sz="2800" b="1" dirty="0">
                <a:solidFill>
                  <a:schemeClr val="bg1"/>
                </a:solidFill>
                <a:latin typeface="宋体" panose="02010600030101010101" pitchFamily="2" charset="-122"/>
              </a:rPr>
              <a:t>FFT</a:t>
            </a:r>
            <a:r>
              <a:rPr lang="zh-CN" altLang="en-US" sz="2800" b="1" dirty="0">
                <a:solidFill>
                  <a:schemeClr val="bg1"/>
                </a:solidFill>
                <a:latin typeface="宋体" panose="02010600030101010101" pitchFamily="2" charset="-122"/>
              </a:rPr>
              <a:t>变换幅值谱图像对比</a:t>
            </a:r>
            <a:endParaRPr lang="zh-CN" altLang="en-US" sz="2800"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4771"/>
                                        </p:tgtEl>
                                        <p:attrNameLst>
                                          <p:attrName>style.visibility</p:attrName>
                                        </p:attrNameLst>
                                      </p:cBhvr>
                                      <p:to>
                                        <p:strVal val="visible"/>
                                      </p:to>
                                    </p:set>
                                    <p:animEffect transition="in" filter="dissolve">
                                      <p:cBhvr>
                                        <p:cTn id="7" dur="500"/>
                                        <p:tgtEl>
                                          <p:spTgt spid="7477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4754"/>
                                        </p:tgtEl>
                                        <p:attrNameLst>
                                          <p:attrName>style.visibility</p:attrName>
                                        </p:attrNameLst>
                                      </p:cBhvr>
                                      <p:to>
                                        <p:strVal val="visible"/>
                                      </p:to>
                                    </p:set>
                                    <p:animEffect transition="in" filter="dissolve">
                                      <p:cBhvr>
                                        <p:cTn id="11"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2"/>
          <p:cNvPicPr>
            <a:picLocks noChangeAspect="1"/>
          </p:cNvPicPr>
          <p:nvPr/>
        </p:nvPicPr>
        <p:blipFill>
          <a:blip r:embed="rId1"/>
          <a:stretch>
            <a:fillRect/>
          </a:stretch>
        </p:blipFill>
        <p:spPr>
          <a:xfrm>
            <a:off x="561975" y="101600"/>
            <a:ext cx="8020050" cy="66548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p:nvPr/>
        </p:nvSpPr>
        <p:spPr>
          <a:xfrm>
            <a:off x="381000" y="457200"/>
            <a:ext cx="1454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dirty="0">
                <a:solidFill>
                  <a:schemeClr val="bg1"/>
                </a:solidFill>
                <a:latin typeface="宋体" panose="02010600030101010101" pitchFamily="2" charset="-122"/>
              </a:rPr>
              <a:t>5.</a:t>
            </a:r>
            <a:r>
              <a:rPr lang="zh-CN" altLang="en-US" sz="2000" b="1" dirty="0">
                <a:solidFill>
                  <a:schemeClr val="bg1"/>
                </a:solidFill>
                <a:latin typeface="宋体" panose="02010600030101010101" pitchFamily="2" charset="-122"/>
              </a:rPr>
              <a:t>卷积定理</a:t>
            </a:r>
            <a:endParaRPr lang="zh-CN" altLang="en-US" sz="2000" b="1" dirty="0">
              <a:solidFill>
                <a:schemeClr val="bg1"/>
              </a:solidFill>
              <a:latin typeface="宋体" panose="02010600030101010101" pitchFamily="2" charset="-122"/>
            </a:endParaRPr>
          </a:p>
        </p:txBody>
      </p:sp>
      <p:graphicFrame>
        <p:nvGraphicFramePr>
          <p:cNvPr id="48131" name="Object 9"/>
          <p:cNvGraphicFramePr>
            <a:graphicFrameLocks noChangeAspect="1"/>
          </p:cNvGraphicFramePr>
          <p:nvPr/>
        </p:nvGraphicFramePr>
        <p:xfrm>
          <a:off x="1600200" y="1295400"/>
          <a:ext cx="2933700" cy="495300"/>
        </p:xfrm>
        <a:graphic>
          <a:graphicData uri="http://schemas.openxmlformats.org/presentationml/2006/ole">
            <mc:AlternateContent xmlns:mc="http://schemas.openxmlformats.org/markup-compatibility/2006">
              <mc:Choice xmlns:v="urn:schemas-microsoft-com:vml" Requires="v">
                <p:oleObj spid="_x0000_s3109" name="" r:id="rId1" imgW="2933700" imgH="495300" progId="Paint.Picture">
                  <p:embed/>
                </p:oleObj>
              </mc:Choice>
              <mc:Fallback>
                <p:oleObj name="" r:id="rId1" imgW="2933700" imgH="495300" progId="Paint.Picture">
                  <p:embed/>
                  <p:pic>
                    <p:nvPicPr>
                      <p:cNvPr id="0" name="图片 3108"/>
                      <p:cNvPicPr/>
                      <p:nvPr/>
                    </p:nvPicPr>
                    <p:blipFill>
                      <a:blip r:embed="rId2"/>
                      <a:stretch>
                        <a:fillRect/>
                      </a:stretch>
                    </p:blipFill>
                    <p:spPr>
                      <a:xfrm>
                        <a:off x="1600200" y="1295400"/>
                        <a:ext cx="2933700" cy="495300"/>
                      </a:xfrm>
                      <a:prstGeom prst="rect">
                        <a:avLst/>
                      </a:prstGeom>
                      <a:noFill/>
                      <a:ln w="38100">
                        <a:noFill/>
                        <a:miter/>
                      </a:ln>
                    </p:spPr>
                  </p:pic>
                </p:oleObj>
              </mc:Fallback>
            </mc:AlternateContent>
          </a:graphicData>
        </a:graphic>
      </p:graphicFrame>
      <p:graphicFrame>
        <p:nvGraphicFramePr>
          <p:cNvPr id="48132" name="Object 10"/>
          <p:cNvGraphicFramePr>
            <a:graphicFrameLocks noChangeAspect="1"/>
          </p:cNvGraphicFramePr>
          <p:nvPr/>
        </p:nvGraphicFramePr>
        <p:xfrm>
          <a:off x="1331913" y="4076700"/>
          <a:ext cx="5222875" cy="1866900"/>
        </p:xfrm>
        <a:graphic>
          <a:graphicData uri="http://schemas.openxmlformats.org/presentationml/2006/ole">
            <mc:AlternateContent xmlns:mc="http://schemas.openxmlformats.org/markup-compatibility/2006">
              <mc:Choice xmlns:v="urn:schemas-microsoft-com:vml" Requires="v">
                <p:oleObj spid="_x0000_s3110" name="" r:id="rId3" imgW="2273300" imgH="812800" progId="Equation.3">
                  <p:embed/>
                </p:oleObj>
              </mc:Choice>
              <mc:Fallback>
                <p:oleObj name="" r:id="rId3" imgW="2273300" imgH="812800" progId="Equation.3">
                  <p:embed/>
                  <p:pic>
                    <p:nvPicPr>
                      <p:cNvPr id="0" name="图片 3109"/>
                      <p:cNvPicPr/>
                      <p:nvPr/>
                    </p:nvPicPr>
                    <p:blipFill>
                      <a:blip r:embed="rId4"/>
                      <a:stretch>
                        <a:fillRect/>
                      </a:stretch>
                    </p:blipFill>
                    <p:spPr>
                      <a:xfrm>
                        <a:off x="1331913" y="4076700"/>
                        <a:ext cx="5222875" cy="1866900"/>
                      </a:xfrm>
                      <a:prstGeom prst="rect">
                        <a:avLst/>
                      </a:prstGeom>
                      <a:solidFill>
                        <a:schemeClr val="bg1"/>
                      </a:solidFill>
                      <a:ln w="38100">
                        <a:noFill/>
                        <a:miter/>
                      </a:ln>
                    </p:spPr>
                  </p:pic>
                </p:oleObj>
              </mc:Fallback>
            </mc:AlternateContent>
          </a:graphicData>
        </a:graphic>
      </p:graphicFrame>
      <p:sp>
        <p:nvSpPr>
          <p:cNvPr id="48133" name="Text Box 11"/>
          <p:cNvSpPr txBox="1"/>
          <p:nvPr/>
        </p:nvSpPr>
        <p:spPr>
          <a:xfrm>
            <a:off x="395288" y="2492375"/>
            <a:ext cx="8064500" cy="384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80000"/>
              </a:lnSpc>
              <a:spcBef>
                <a:spcPct val="50000"/>
              </a:spcBef>
              <a:buNone/>
            </a:pPr>
            <a:r>
              <a:rPr lang="en-US" altLang="zh-CN" sz="2400" dirty="0">
                <a:solidFill>
                  <a:schemeClr val="bg1"/>
                </a:solidFill>
                <a:latin typeface="Arial" panose="020B0604020202020204" pitchFamily="34" charset="0"/>
              </a:rPr>
              <a:t>6.</a:t>
            </a:r>
            <a:r>
              <a:rPr lang="zh-CN" altLang="en-US" sz="2400" dirty="0">
                <a:solidFill>
                  <a:schemeClr val="bg1"/>
                </a:solidFill>
                <a:latin typeface="Arial" panose="020B0604020202020204" pitchFamily="34" charset="0"/>
              </a:rPr>
              <a:t>平移性质（用于频域中心化操作）</a:t>
            </a:r>
            <a:endParaRPr lang="zh-CN" altLang="en-US" sz="1000" dirty="0">
              <a:solidFill>
                <a:schemeClr val="bg1"/>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2" descr="fft Result"/>
          <p:cNvPicPr>
            <a:picLocks noChangeAspect="1"/>
          </p:cNvPicPr>
          <p:nvPr/>
        </p:nvPicPr>
        <p:blipFill>
          <a:blip r:embed="rId1"/>
          <a:stretch>
            <a:fillRect/>
          </a:stretch>
        </p:blipFill>
        <p:spPr>
          <a:xfrm>
            <a:off x="684213" y="260350"/>
            <a:ext cx="5400675" cy="3175000"/>
          </a:xfrm>
          <a:prstGeom prst="rect">
            <a:avLst/>
          </a:prstGeom>
          <a:noFill/>
          <a:ln w="9525">
            <a:noFill/>
          </a:ln>
        </p:spPr>
      </p:pic>
      <p:sp>
        <p:nvSpPr>
          <p:cNvPr id="49155" name="Line 3"/>
          <p:cNvSpPr/>
          <p:nvPr/>
        </p:nvSpPr>
        <p:spPr>
          <a:xfrm>
            <a:off x="900113" y="5229225"/>
            <a:ext cx="3671887" cy="0"/>
          </a:xfrm>
          <a:prstGeom prst="line">
            <a:avLst/>
          </a:prstGeom>
          <a:ln w="9525" cap="flat" cmpd="sng">
            <a:solidFill>
              <a:srgbClr val="FF0000"/>
            </a:solidFill>
            <a:prstDash val="solid"/>
            <a:headEnd type="none" w="med" len="med"/>
            <a:tailEnd type="none" w="med" len="med"/>
          </a:ln>
        </p:spPr>
      </p:sp>
      <p:pic>
        <p:nvPicPr>
          <p:cNvPr id="49156" name="Picture 4" descr="fft Resultcxo"/>
          <p:cNvPicPr>
            <a:picLocks noChangeAspect="1"/>
          </p:cNvPicPr>
          <p:nvPr/>
        </p:nvPicPr>
        <p:blipFill>
          <a:blip r:embed="rId2"/>
          <a:stretch>
            <a:fillRect/>
          </a:stretch>
        </p:blipFill>
        <p:spPr>
          <a:xfrm>
            <a:off x="5724525" y="3514725"/>
            <a:ext cx="3190875" cy="3190875"/>
          </a:xfrm>
          <a:prstGeom prst="rect">
            <a:avLst/>
          </a:prstGeom>
          <a:noFill/>
          <a:ln w="9525">
            <a:noFill/>
          </a:ln>
        </p:spPr>
      </p:pic>
      <p:sp>
        <p:nvSpPr>
          <p:cNvPr id="49157" name="Rectangle 5"/>
          <p:cNvSpPr/>
          <p:nvPr/>
        </p:nvSpPr>
        <p:spPr>
          <a:xfrm>
            <a:off x="900113" y="3573463"/>
            <a:ext cx="3673475" cy="3284537"/>
          </a:xfrm>
          <a:prstGeom prst="rect">
            <a:avLst/>
          </a:prstGeom>
          <a:noFill/>
          <a:ln w="1905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158" name="Line 6"/>
          <p:cNvSpPr/>
          <p:nvPr/>
        </p:nvSpPr>
        <p:spPr>
          <a:xfrm>
            <a:off x="900113" y="6858000"/>
            <a:ext cx="3962400" cy="0"/>
          </a:xfrm>
          <a:prstGeom prst="line">
            <a:avLst/>
          </a:prstGeom>
          <a:ln w="9525" cap="flat" cmpd="sng">
            <a:solidFill>
              <a:srgbClr val="FF0000"/>
            </a:solidFill>
            <a:prstDash val="solid"/>
            <a:headEnd type="none" w="med" len="med"/>
            <a:tailEnd type="none" w="med" len="med"/>
          </a:ln>
        </p:spPr>
      </p:sp>
      <p:sp>
        <p:nvSpPr>
          <p:cNvPr id="49159" name="Line 7"/>
          <p:cNvSpPr/>
          <p:nvPr/>
        </p:nvSpPr>
        <p:spPr>
          <a:xfrm>
            <a:off x="2771775" y="3573463"/>
            <a:ext cx="0" cy="3284537"/>
          </a:xfrm>
          <a:prstGeom prst="line">
            <a:avLst/>
          </a:prstGeom>
          <a:ln w="9525" cap="flat" cmpd="sng">
            <a:solidFill>
              <a:srgbClr val="FF0000"/>
            </a:solidFill>
            <a:prstDash val="solid"/>
            <a:headEnd type="none" w="med" len="med"/>
            <a:tailEnd type="none" w="med" len="med"/>
          </a:ln>
        </p:spPr>
      </p:sp>
      <p:grpSp>
        <p:nvGrpSpPr>
          <p:cNvPr id="72712" name="Group 8"/>
          <p:cNvGrpSpPr/>
          <p:nvPr/>
        </p:nvGrpSpPr>
        <p:grpSpPr>
          <a:xfrm>
            <a:off x="3276600" y="3789363"/>
            <a:ext cx="990600" cy="2514600"/>
            <a:chOff x="2064" y="2208"/>
            <a:chExt cx="624" cy="1584"/>
          </a:xfrm>
        </p:grpSpPr>
        <p:sp>
          <p:nvSpPr>
            <p:cNvPr id="49170" name="AutoShape 9"/>
            <p:cNvSpPr/>
            <p:nvPr/>
          </p:nvSpPr>
          <p:spPr>
            <a:xfrm>
              <a:off x="2064" y="2208"/>
              <a:ext cx="624" cy="336"/>
            </a:xfrm>
            <a:prstGeom prst="leftArrow">
              <a:avLst>
                <a:gd name="adj1" fmla="val 50000"/>
                <a:gd name="adj2" fmla="val 46428"/>
              </a:avLst>
            </a:prstGeom>
            <a:solidFill>
              <a:srgbClr val="33CC33"/>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171" name="AutoShape 10"/>
            <p:cNvSpPr/>
            <p:nvPr/>
          </p:nvSpPr>
          <p:spPr>
            <a:xfrm>
              <a:off x="2064" y="3456"/>
              <a:ext cx="624" cy="336"/>
            </a:xfrm>
            <a:prstGeom prst="leftArrow">
              <a:avLst>
                <a:gd name="adj1" fmla="val 50000"/>
                <a:gd name="adj2" fmla="val 46428"/>
              </a:avLst>
            </a:prstGeom>
            <a:solidFill>
              <a:srgbClr val="33CC33"/>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72715" name="Group 11"/>
          <p:cNvGrpSpPr/>
          <p:nvPr/>
        </p:nvGrpSpPr>
        <p:grpSpPr>
          <a:xfrm>
            <a:off x="1476375" y="3860800"/>
            <a:ext cx="990600" cy="2514600"/>
            <a:chOff x="912" y="2208"/>
            <a:chExt cx="624" cy="1584"/>
          </a:xfrm>
        </p:grpSpPr>
        <p:sp>
          <p:nvSpPr>
            <p:cNvPr id="49168" name="AutoShape 12"/>
            <p:cNvSpPr/>
            <p:nvPr/>
          </p:nvSpPr>
          <p:spPr>
            <a:xfrm>
              <a:off x="912" y="2208"/>
              <a:ext cx="624" cy="336"/>
            </a:xfrm>
            <a:prstGeom prst="rightArrow">
              <a:avLst>
                <a:gd name="adj1" fmla="val 50000"/>
                <a:gd name="adj2" fmla="val 46428"/>
              </a:avLst>
            </a:prstGeom>
            <a:solidFill>
              <a:srgbClr val="33CC33"/>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169" name="AutoShape 13"/>
            <p:cNvSpPr/>
            <p:nvPr/>
          </p:nvSpPr>
          <p:spPr>
            <a:xfrm>
              <a:off x="912" y="3456"/>
              <a:ext cx="624" cy="336"/>
            </a:xfrm>
            <a:prstGeom prst="rightArrow">
              <a:avLst>
                <a:gd name="adj1" fmla="val 50000"/>
                <a:gd name="adj2" fmla="val 46428"/>
              </a:avLst>
            </a:prstGeom>
            <a:solidFill>
              <a:srgbClr val="33CC33"/>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72718" name="Group 14"/>
          <p:cNvGrpSpPr/>
          <p:nvPr/>
        </p:nvGrpSpPr>
        <p:grpSpPr>
          <a:xfrm>
            <a:off x="1692275" y="3716338"/>
            <a:ext cx="2362200" cy="990600"/>
            <a:chOff x="1056" y="2064"/>
            <a:chExt cx="1488" cy="624"/>
          </a:xfrm>
        </p:grpSpPr>
        <p:sp>
          <p:nvSpPr>
            <p:cNvPr id="49166" name="AutoShape 15"/>
            <p:cNvSpPr/>
            <p:nvPr/>
          </p:nvSpPr>
          <p:spPr>
            <a:xfrm>
              <a:off x="1056" y="2064"/>
              <a:ext cx="288" cy="624"/>
            </a:xfrm>
            <a:prstGeom prst="downArrow">
              <a:avLst>
                <a:gd name="adj1" fmla="val 50000"/>
                <a:gd name="adj2" fmla="val 54166"/>
              </a:avLst>
            </a:prstGeom>
            <a:solidFill>
              <a:srgbClr val="A20078"/>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167" name="AutoShape 16"/>
            <p:cNvSpPr/>
            <p:nvPr/>
          </p:nvSpPr>
          <p:spPr>
            <a:xfrm>
              <a:off x="2256" y="2064"/>
              <a:ext cx="288" cy="624"/>
            </a:xfrm>
            <a:prstGeom prst="downArrow">
              <a:avLst>
                <a:gd name="adj1" fmla="val 50000"/>
                <a:gd name="adj2" fmla="val 54166"/>
              </a:avLst>
            </a:prstGeom>
            <a:solidFill>
              <a:srgbClr val="A20078"/>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72721" name="Group 17"/>
          <p:cNvGrpSpPr/>
          <p:nvPr/>
        </p:nvGrpSpPr>
        <p:grpSpPr>
          <a:xfrm>
            <a:off x="1692275" y="5373688"/>
            <a:ext cx="2438400" cy="990600"/>
            <a:chOff x="1056" y="3312"/>
            <a:chExt cx="1536" cy="624"/>
          </a:xfrm>
        </p:grpSpPr>
        <p:sp>
          <p:nvSpPr>
            <p:cNvPr id="49164" name="AutoShape 18"/>
            <p:cNvSpPr/>
            <p:nvPr/>
          </p:nvSpPr>
          <p:spPr>
            <a:xfrm>
              <a:off x="1056" y="3312"/>
              <a:ext cx="336" cy="624"/>
            </a:xfrm>
            <a:prstGeom prst="upArrow">
              <a:avLst>
                <a:gd name="adj1" fmla="val 50000"/>
                <a:gd name="adj2" fmla="val 46428"/>
              </a:avLst>
            </a:prstGeom>
            <a:solidFill>
              <a:srgbClr val="A20078"/>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49165" name="AutoShape 19"/>
            <p:cNvSpPr/>
            <p:nvPr/>
          </p:nvSpPr>
          <p:spPr>
            <a:xfrm>
              <a:off x="2256" y="3312"/>
              <a:ext cx="336" cy="624"/>
            </a:xfrm>
            <a:prstGeom prst="upArrow">
              <a:avLst>
                <a:gd name="adj1" fmla="val 50000"/>
                <a:gd name="adj2" fmla="val 46428"/>
              </a:avLst>
            </a:prstGeom>
            <a:solidFill>
              <a:srgbClr val="A20078"/>
            </a:solidFill>
            <a:ln w="9525">
              <a:noFill/>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715"/>
                                        </p:tgtEl>
                                        <p:attrNameLst>
                                          <p:attrName>style.visibility</p:attrName>
                                        </p:attrNameLst>
                                      </p:cBhvr>
                                      <p:to>
                                        <p:strVal val="visible"/>
                                      </p:to>
                                    </p:set>
                                    <p:anim calcmode="lin" valueType="num">
                                      <p:cBhvr additive="base">
                                        <p:cTn id="7" dur="500" fill="hold"/>
                                        <p:tgtEl>
                                          <p:spTgt spid="72715"/>
                                        </p:tgtEl>
                                        <p:attrNameLst>
                                          <p:attrName>ppt_x</p:attrName>
                                        </p:attrNameLst>
                                      </p:cBhvr>
                                      <p:tavLst>
                                        <p:tav tm="0">
                                          <p:val>
                                            <p:strVal val="0-#ppt_w/2"/>
                                          </p:val>
                                        </p:tav>
                                        <p:tav tm="100000">
                                          <p:val>
                                            <p:strVal val="#ppt_x"/>
                                          </p:val>
                                        </p:tav>
                                      </p:tavLst>
                                    </p:anim>
                                    <p:anim calcmode="lin" valueType="num">
                                      <p:cBhvr additive="base">
                                        <p:cTn id="8" dur="500" fill="hold"/>
                                        <p:tgtEl>
                                          <p:spTgt spid="727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2712"/>
                                        </p:tgtEl>
                                        <p:attrNameLst>
                                          <p:attrName>style.visibility</p:attrName>
                                        </p:attrNameLst>
                                      </p:cBhvr>
                                      <p:to>
                                        <p:strVal val="visible"/>
                                      </p:to>
                                    </p:set>
                                    <p:anim calcmode="lin" valueType="num">
                                      <p:cBhvr additive="base">
                                        <p:cTn id="13" dur="500" fill="hold"/>
                                        <p:tgtEl>
                                          <p:spTgt spid="72712"/>
                                        </p:tgtEl>
                                        <p:attrNameLst>
                                          <p:attrName>ppt_x</p:attrName>
                                        </p:attrNameLst>
                                      </p:cBhvr>
                                      <p:tavLst>
                                        <p:tav tm="0">
                                          <p:val>
                                            <p:strVal val="1+#ppt_w/2"/>
                                          </p:val>
                                        </p:tav>
                                        <p:tav tm="100000">
                                          <p:val>
                                            <p:strVal val="#ppt_x"/>
                                          </p:val>
                                        </p:tav>
                                      </p:tavLst>
                                    </p:anim>
                                    <p:anim calcmode="lin" valueType="num">
                                      <p:cBhvr additive="base">
                                        <p:cTn id="14" dur="500" fill="hold"/>
                                        <p:tgtEl>
                                          <p:spTgt spid="727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72718"/>
                                        </p:tgtEl>
                                        <p:attrNameLst>
                                          <p:attrName>style.visibility</p:attrName>
                                        </p:attrNameLst>
                                      </p:cBhvr>
                                      <p:to>
                                        <p:strVal val="visible"/>
                                      </p:to>
                                    </p:set>
                                    <p:anim calcmode="lin" valueType="num">
                                      <p:cBhvr additive="base">
                                        <p:cTn id="19" dur="500" fill="hold"/>
                                        <p:tgtEl>
                                          <p:spTgt spid="72718"/>
                                        </p:tgtEl>
                                        <p:attrNameLst>
                                          <p:attrName>ppt_x</p:attrName>
                                        </p:attrNameLst>
                                      </p:cBhvr>
                                      <p:tavLst>
                                        <p:tav tm="0">
                                          <p:val>
                                            <p:strVal val="#ppt_x"/>
                                          </p:val>
                                        </p:tav>
                                        <p:tav tm="100000">
                                          <p:val>
                                            <p:strVal val="#ppt_x"/>
                                          </p:val>
                                        </p:tav>
                                      </p:tavLst>
                                    </p:anim>
                                    <p:anim calcmode="lin" valueType="num">
                                      <p:cBhvr additive="base">
                                        <p:cTn id="20" dur="500" fill="hold"/>
                                        <p:tgtEl>
                                          <p:spTgt spid="727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721"/>
                                        </p:tgtEl>
                                        <p:attrNameLst>
                                          <p:attrName>style.visibility</p:attrName>
                                        </p:attrNameLst>
                                      </p:cBhvr>
                                      <p:to>
                                        <p:strVal val="visible"/>
                                      </p:to>
                                    </p:set>
                                    <p:anim calcmode="lin" valueType="num">
                                      <p:cBhvr additive="base">
                                        <p:cTn id="25" dur="500" fill="hold"/>
                                        <p:tgtEl>
                                          <p:spTgt spid="72721"/>
                                        </p:tgtEl>
                                        <p:attrNameLst>
                                          <p:attrName>ppt_x</p:attrName>
                                        </p:attrNameLst>
                                      </p:cBhvr>
                                      <p:tavLst>
                                        <p:tav tm="0">
                                          <p:val>
                                            <p:strVal val="#ppt_x"/>
                                          </p:val>
                                        </p:tav>
                                        <p:tav tm="100000">
                                          <p:val>
                                            <p:strVal val="#ppt_x"/>
                                          </p:val>
                                        </p:tav>
                                      </p:tavLst>
                                    </p:anim>
                                    <p:anim calcmode="lin" valueType="num">
                                      <p:cBhvr additive="base">
                                        <p:cTn id="26" dur="500" fill="hold"/>
                                        <p:tgtEl>
                                          <p:spTgt spid="727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8" name="Group 2"/>
          <p:cNvGrpSpPr/>
          <p:nvPr/>
        </p:nvGrpSpPr>
        <p:grpSpPr>
          <a:xfrm>
            <a:off x="304800" y="1628775"/>
            <a:ext cx="8839200" cy="2667000"/>
            <a:chOff x="700" y="1304"/>
            <a:chExt cx="8040" cy="2872"/>
          </a:xfrm>
        </p:grpSpPr>
        <p:pic>
          <p:nvPicPr>
            <p:cNvPr id="50182" name="Picture 3" descr="图7-05(c)平移后的傅立叶频谱"/>
            <p:cNvPicPr>
              <a:picLocks noChangeAspect="1"/>
            </p:cNvPicPr>
            <p:nvPr/>
          </p:nvPicPr>
          <p:blipFill>
            <a:blip r:embed="rId1"/>
            <a:stretch>
              <a:fillRect/>
            </a:stretch>
          </p:blipFill>
          <p:spPr>
            <a:xfrm>
              <a:off x="6250" y="1304"/>
              <a:ext cx="2460" cy="2460"/>
            </a:xfrm>
            <a:prstGeom prst="rect">
              <a:avLst/>
            </a:prstGeom>
            <a:noFill/>
            <a:ln w="9525">
              <a:noFill/>
            </a:ln>
          </p:spPr>
        </p:pic>
        <p:pic>
          <p:nvPicPr>
            <p:cNvPr id="50183" name="Picture 4" descr="图7-05(b)无平移的傅立叶频谱"/>
            <p:cNvPicPr>
              <a:picLocks noChangeAspect="1"/>
            </p:cNvPicPr>
            <p:nvPr/>
          </p:nvPicPr>
          <p:blipFill>
            <a:blip r:embed="rId2"/>
            <a:stretch>
              <a:fillRect/>
            </a:stretch>
          </p:blipFill>
          <p:spPr>
            <a:xfrm>
              <a:off x="3460" y="1306"/>
              <a:ext cx="2460" cy="2460"/>
            </a:xfrm>
            <a:prstGeom prst="rect">
              <a:avLst/>
            </a:prstGeom>
            <a:noFill/>
            <a:ln w="9525">
              <a:noFill/>
            </a:ln>
          </p:spPr>
        </p:pic>
        <p:pic>
          <p:nvPicPr>
            <p:cNvPr id="50184" name="Picture 5" descr="图7-05(a)原图像"/>
            <p:cNvPicPr>
              <a:picLocks noChangeAspect="1"/>
            </p:cNvPicPr>
            <p:nvPr/>
          </p:nvPicPr>
          <p:blipFill>
            <a:blip r:embed="rId3"/>
            <a:stretch>
              <a:fillRect/>
            </a:stretch>
          </p:blipFill>
          <p:spPr>
            <a:xfrm>
              <a:off x="700" y="1319"/>
              <a:ext cx="2460" cy="2460"/>
            </a:xfrm>
            <a:prstGeom prst="rect">
              <a:avLst/>
            </a:prstGeom>
            <a:noFill/>
            <a:ln w="9525">
              <a:noFill/>
            </a:ln>
          </p:spPr>
        </p:pic>
        <p:sp>
          <p:nvSpPr>
            <p:cNvPr id="50185" name="Text Box 6"/>
            <p:cNvSpPr txBox="1"/>
            <p:nvPr/>
          </p:nvSpPr>
          <p:spPr>
            <a:xfrm>
              <a:off x="1120" y="3843"/>
              <a:ext cx="1620" cy="333"/>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88000"/>
                </a:lnSpc>
                <a:spcBef>
                  <a:spcPct val="0"/>
                </a:spcBef>
                <a:buNone/>
              </a:pPr>
              <a:r>
                <a:rPr lang="en-US" altLang="zh-CN" sz="900" dirty="0"/>
                <a:t>(a) </a:t>
              </a:r>
              <a:endParaRPr lang="en-US" altLang="zh-CN" sz="900" dirty="0"/>
            </a:p>
          </p:txBody>
        </p:sp>
        <p:sp>
          <p:nvSpPr>
            <p:cNvPr id="50186" name="Text Box 7"/>
            <p:cNvSpPr txBox="1"/>
            <p:nvPr/>
          </p:nvSpPr>
          <p:spPr>
            <a:xfrm>
              <a:off x="3430" y="3843"/>
              <a:ext cx="2520" cy="333"/>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88000"/>
                </a:lnSpc>
                <a:spcBef>
                  <a:spcPct val="0"/>
                </a:spcBef>
                <a:buNone/>
              </a:pPr>
              <a:r>
                <a:rPr lang="en-US" altLang="zh-CN" sz="900" dirty="0"/>
                <a:t>(b) </a:t>
              </a:r>
              <a:endParaRPr lang="en-US" altLang="zh-CN" sz="900" dirty="0"/>
            </a:p>
          </p:txBody>
        </p:sp>
        <p:sp>
          <p:nvSpPr>
            <p:cNvPr id="50187" name="Text Box 8"/>
            <p:cNvSpPr txBox="1"/>
            <p:nvPr/>
          </p:nvSpPr>
          <p:spPr>
            <a:xfrm>
              <a:off x="6220" y="3843"/>
              <a:ext cx="2520" cy="333"/>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lnSpc>
                  <a:spcPct val="88000"/>
                </a:lnSpc>
                <a:spcBef>
                  <a:spcPct val="0"/>
                </a:spcBef>
                <a:buNone/>
              </a:pPr>
              <a:r>
                <a:rPr lang="en-US" altLang="zh-CN" sz="900" dirty="0"/>
                <a:t>(c) </a:t>
              </a:r>
              <a:endParaRPr lang="en-US" altLang="zh-CN" sz="900" dirty="0"/>
            </a:p>
          </p:txBody>
        </p:sp>
      </p:grpSp>
      <p:sp>
        <p:nvSpPr>
          <p:cNvPr id="50179" name="Text Box 9"/>
          <p:cNvSpPr txBox="1"/>
          <p:nvPr/>
        </p:nvSpPr>
        <p:spPr>
          <a:xfrm>
            <a:off x="323850" y="1628775"/>
            <a:ext cx="2700338" cy="243998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en-US" altLang="zh-CN" sz="1800" dirty="0">
              <a:latin typeface="Arial" panose="020B0604020202020204" pitchFamily="34" charset="0"/>
            </a:endParaRPr>
          </a:p>
          <a:p>
            <a:pPr marL="0" lvl="0" indent="0" eaLnBrk="1" hangingPunct="1">
              <a:spcBef>
                <a:spcPct val="50000"/>
              </a:spcBef>
              <a:buNone/>
            </a:pPr>
            <a:endParaRPr lang="en-US" altLang="zh-CN" sz="1800" dirty="0">
              <a:latin typeface="Arial" panose="020B0604020202020204" pitchFamily="34" charset="0"/>
            </a:endParaRPr>
          </a:p>
          <a:p>
            <a:pPr marL="0" lvl="0" indent="0" eaLnBrk="1" hangingPunct="1">
              <a:spcBef>
                <a:spcPct val="50000"/>
              </a:spcBef>
              <a:buNone/>
            </a:pPr>
            <a:endParaRPr lang="en-US" altLang="zh-CN" sz="1800" dirty="0">
              <a:latin typeface="Arial" panose="020B0604020202020204" pitchFamily="34" charset="0"/>
            </a:endParaRPr>
          </a:p>
          <a:p>
            <a:pPr marL="0" lvl="0" indent="0" eaLnBrk="1" hangingPunct="1">
              <a:spcBef>
                <a:spcPct val="50000"/>
              </a:spcBef>
              <a:buNone/>
            </a:pPr>
            <a:endParaRPr lang="en-US" altLang="zh-CN" sz="1800" dirty="0">
              <a:latin typeface="Arial" panose="020B0604020202020204" pitchFamily="34" charset="0"/>
            </a:endParaRPr>
          </a:p>
          <a:p>
            <a:pPr marL="0" lvl="0" indent="0" eaLnBrk="1" hangingPunct="1">
              <a:spcBef>
                <a:spcPct val="50000"/>
              </a:spcBef>
              <a:buNone/>
            </a:pPr>
            <a:endParaRPr lang="en-US" altLang="zh-CN" sz="1800" dirty="0">
              <a:latin typeface="Arial" panose="020B0604020202020204" pitchFamily="34" charset="0"/>
            </a:endParaRPr>
          </a:p>
          <a:p>
            <a:pPr marL="0" lvl="0" indent="0" eaLnBrk="1" hangingPunct="1">
              <a:spcBef>
                <a:spcPct val="50000"/>
              </a:spcBef>
              <a:buNone/>
            </a:pPr>
            <a:endParaRPr lang="en-US" altLang="zh-CN" sz="1800" dirty="0">
              <a:latin typeface="Arial" panose="020B0604020202020204" pitchFamily="34" charset="0"/>
            </a:endParaRPr>
          </a:p>
        </p:txBody>
      </p:sp>
      <p:sp>
        <p:nvSpPr>
          <p:cNvPr id="50180" name="Text Box 10"/>
          <p:cNvSpPr txBox="1"/>
          <p:nvPr/>
        </p:nvSpPr>
        <p:spPr>
          <a:xfrm>
            <a:off x="0" y="4703763"/>
            <a:ext cx="9191625"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solidFill>
                  <a:schemeClr val="bg1"/>
                </a:solidFill>
              </a:rPr>
              <a:t>傅立叶频谱平移示意图</a:t>
            </a:r>
            <a:endParaRPr lang="zh-CN" altLang="en-US" sz="2400" dirty="0">
              <a:solidFill>
                <a:schemeClr val="bg1"/>
              </a:solidFill>
            </a:endParaRPr>
          </a:p>
          <a:p>
            <a:pPr marL="0" lvl="0" indent="0" algn="ctr" eaLnBrk="1" hangingPunct="1">
              <a:spcBef>
                <a:spcPct val="0"/>
              </a:spcBef>
              <a:buNone/>
            </a:pPr>
            <a:r>
              <a:rPr lang="en-US" altLang="zh-CN" sz="2400" dirty="0">
                <a:solidFill>
                  <a:schemeClr val="bg1"/>
                </a:solidFill>
              </a:rPr>
              <a:t>(a) </a:t>
            </a:r>
            <a:r>
              <a:rPr lang="zh-CN" altLang="en-US" sz="2400" dirty="0">
                <a:solidFill>
                  <a:schemeClr val="bg1"/>
                </a:solidFill>
              </a:rPr>
              <a:t>原图像；（</a:t>
            </a:r>
            <a:r>
              <a:rPr lang="en-US" altLang="zh-CN" sz="2400" dirty="0">
                <a:solidFill>
                  <a:schemeClr val="bg1"/>
                </a:solidFill>
              </a:rPr>
              <a:t>b</a:t>
            </a:r>
            <a:r>
              <a:rPr lang="zh-CN" altLang="en-US" sz="2400" dirty="0">
                <a:solidFill>
                  <a:schemeClr val="bg1"/>
                </a:solidFill>
              </a:rPr>
              <a:t>）无平移的傅立叶频谱；（</a:t>
            </a:r>
            <a:r>
              <a:rPr lang="en-US" altLang="zh-CN" sz="2400" dirty="0">
                <a:solidFill>
                  <a:schemeClr val="bg1"/>
                </a:solidFill>
              </a:rPr>
              <a:t>c</a:t>
            </a:r>
            <a:r>
              <a:rPr lang="zh-CN" altLang="en-US" sz="2400" dirty="0">
                <a:solidFill>
                  <a:schemeClr val="bg1"/>
                </a:solidFill>
              </a:rPr>
              <a:t>）平移后的傅立叶频谱</a:t>
            </a:r>
            <a:r>
              <a:rPr lang="zh-CN" altLang="en-US" sz="2400" dirty="0"/>
              <a:t> </a:t>
            </a:r>
            <a:endParaRPr lang="zh-CN" altLang="en-US" sz="2400" dirty="0"/>
          </a:p>
        </p:txBody>
      </p:sp>
      <p:sp>
        <p:nvSpPr>
          <p:cNvPr id="50181" name="Text Box 11"/>
          <p:cNvSpPr txBox="1"/>
          <p:nvPr/>
        </p:nvSpPr>
        <p:spPr>
          <a:xfrm>
            <a:off x="1835150" y="549275"/>
            <a:ext cx="49688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800" dirty="0">
                <a:solidFill>
                  <a:schemeClr val="bg1"/>
                </a:solidFill>
                <a:latin typeface="Arial" panose="020B0604020202020204" pitchFamily="34" charset="0"/>
              </a:rPr>
              <a:t>思考题：请解释下面的图像处理过程。</a:t>
            </a:r>
            <a:endParaRPr lang="zh-CN" altLang="en-US" sz="1800" dirty="0">
              <a:solidFill>
                <a:schemeClr val="bg1"/>
              </a:solidFill>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1"/>
          <p:cNvSpPr>
            <a:spLocks noGrp="1"/>
          </p:cNvSpPr>
          <p:nvPr>
            <p:ph type="title"/>
          </p:nvPr>
        </p:nvSpPr>
        <p:spPr>
          <a:xfrm>
            <a:off x="685800" y="136525"/>
            <a:ext cx="7772400" cy="1143000"/>
          </a:xfrm>
          <a:ln/>
        </p:spPr>
        <p:txBody>
          <a:bodyPr vert="horz" wrap="square" lIns="91440" tIns="45720" rIns="91440" bIns="45720" anchor="ctr"/>
          <a:p>
            <a:pPr algn="l"/>
            <a:r>
              <a:rPr lang="zh-CN" altLang="en-US" sz="4000" dirty="0">
                <a:solidFill>
                  <a:schemeClr val="bg1"/>
                </a:solidFill>
              </a:rPr>
              <a:t>频率分布</a:t>
            </a:r>
            <a:endParaRPr lang="zh-CN" altLang="en-US" sz="4000" dirty="0">
              <a:solidFill>
                <a:schemeClr val="bg1"/>
              </a:solidFill>
            </a:endParaRPr>
          </a:p>
        </p:txBody>
      </p:sp>
      <p:sp>
        <p:nvSpPr>
          <p:cNvPr id="51203" name="内容占位符 2"/>
          <p:cNvSpPr>
            <a:spLocks noGrp="1"/>
          </p:cNvSpPr>
          <p:nvPr>
            <p:ph idx="1"/>
          </p:nvPr>
        </p:nvSpPr>
        <p:spPr>
          <a:ln/>
        </p:spPr>
        <p:txBody>
          <a:bodyPr vert="horz" wrap="square" lIns="91440" tIns="45720" rIns="91440" bIns="45720" anchor="t"/>
          <a:p>
            <a:endParaRPr lang="zh-CN" altLang="en-US" dirty="0"/>
          </a:p>
        </p:txBody>
      </p:sp>
      <p:pic>
        <p:nvPicPr>
          <p:cNvPr id="51204" name="Picture 2"/>
          <p:cNvPicPr>
            <a:picLocks noChangeAspect="1"/>
          </p:cNvPicPr>
          <p:nvPr/>
        </p:nvPicPr>
        <p:blipFill>
          <a:blip r:embed="rId1"/>
          <a:stretch>
            <a:fillRect/>
          </a:stretch>
        </p:blipFill>
        <p:spPr>
          <a:xfrm>
            <a:off x="0" y="1279525"/>
            <a:ext cx="9144000" cy="551815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标题 1"/>
          <p:cNvSpPr>
            <a:spLocks noGrp="1"/>
          </p:cNvSpPr>
          <p:nvPr>
            <p:ph type="title"/>
          </p:nvPr>
        </p:nvSpPr>
        <p:spPr>
          <a:ln/>
        </p:spPr>
        <p:txBody>
          <a:bodyPr vert="horz" wrap="square" lIns="91440" tIns="45720" rIns="91440" bIns="45720" anchor="ctr"/>
          <a:p>
            <a:pPr algn="l"/>
            <a:r>
              <a:rPr lang="zh-CN" altLang="en-US" sz="2800" dirty="0">
                <a:solidFill>
                  <a:schemeClr val="bg1"/>
                </a:solidFill>
              </a:rPr>
              <a:t>中心平移后频率分布：</a:t>
            </a:r>
            <a:endParaRPr lang="zh-CN" altLang="en-US" sz="2800" dirty="0">
              <a:solidFill>
                <a:schemeClr val="bg1"/>
              </a:solidFill>
            </a:endParaRPr>
          </a:p>
        </p:txBody>
      </p:sp>
      <p:sp>
        <p:nvSpPr>
          <p:cNvPr id="52227" name="内容占位符 2"/>
          <p:cNvSpPr>
            <a:spLocks noGrp="1"/>
          </p:cNvSpPr>
          <p:nvPr>
            <p:ph idx="1"/>
          </p:nvPr>
        </p:nvSpPr>
        <p:spPr>
          <a:ln/>
        </p:spPr>
        <p:txBody>
          <a:bodyPr vert="horz" wrap="square" lIns="91440" tIns="45720" rIns="91440" bIns="45720" anchor="t"/>
          <a:p>
            <a:endParaRPr lang="zh-CN" altLang="en-US" dirty="0"/>
          </a:p>
        </p:txBody>
      </p:sp>
      <p:pic>
        <p:nvPicPr>
          <p:cNvPr id="52228" name="Picture 2"/>
          <p:cNvPicPr>
            <a:picLocks noChangeAspect="1"/>
          </p:cNvPicPr>
          <p:nvPr/>
        </p:nvPicPr>
        <p:blipFill>
          <a:blip r:embed="rId1"/>
          <a:stretch>
            <a:fillRect/>
          </a:stretch>
        </p:blipFill>
        <p:spPr>
          <a:xfrm>
            <a:off x="342900" y="1484313"/>
            <a:ext cx="8458200" cy="51816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内容占位符 2"/>
          <p:cNvSpPr>
            <a:spLocks noGrp="1"/>
          </p:cNvSpPr>
          <p:nvPr>
            <p:ph idx="1"/>
          </p:nvPr>
        </p:nvSpPr>
        <p:spPr>
          <a:xfrm>
            <a:off x="395288" y="692150"/>
            <a:ext cx="8280400" cy="5403850"/>
          </a:xfrm>
          <a:ln/>
        </p:spPr>
        <p:txBody>
          <a:bodyPr vert="horz" wrap="square" lIns="91440" tIns="45720" rIns="91440" bIns="45720" anchor="t"/>
          <a:p>
            <a:r>
              <a:rPr lang="zh-CN" altLang="en-US" dirty="0">
                <a:solidFill>
                  <a:schemeClr val="bg1"/>
                </a:solidFill>
              </a:rPr>
              <a:t>图像的频率：又称为空间频率，它反映了图像的像素灰度在空间中变化的情况。</a:t>
            </a:r>
            <a:endParaRPr lang="en-US" altLang="zh-CN" dirty="0">
              <a:solidFill>
                <a:schemeClr val="bg1"/>
              </a:solidFill>
            </a:endParaRPr>
          </a:p>
          <a:p>
            <a:r>
              <a:rPr lang="zh-CN" altLang="en-US" dirty="0">
                <a:solidFill>
                  <a:schemeClr val="bg1"/>
                </a:solidFill>
              </a:rPr>
              <a:t>例如，一面墙壁的图像，由于灰度值分布平坦，其低频成分就较强，而高频成分较弱；而对于国际象棋棋盘或者沟壑纵横的卫星图片这类具有快速空间变化的图像来说，其高频成分会相对较强，低频则较弱。</a:t>
            </a:r>
            <a:endParaRPr lang="en-US" altLang="zh-CN" dirty="0">
              <a:solidFill>
                <a:schemeClr val="bg1"/>
              </a:solidFill>
            </a:endParaRPr>
          </a:p>
          <a:p>
            <a:r>
              <a:rPr lang="zh-CN" altLang="en-US" dirty="0">
                <a:solidFill>
                  <a:schemeClr val="bg1"/>
                </a:solidFill>
              </a:rPr>
              <a:t>定量的测量图像的空间频率，最为常用的方法就是二维傅里叶变换。</a:t>
            </a:r>
            <a:endParaRPr lang="en-US" altLang="zh-CN" dirty="0">
              <a:solidFill>
                <a:schemeClr val="bg1"/>
              </a:solidFill>
            </a:endParaRPr>
          </a:p>
          <a:p>
            <a:r>
              <a:rPr lang="zh-CN" altLang="en-US" dirty="0">
                <a:solidFill>
                  <a:schemeClr val="bg1"/>
                </a:solidFill>
              </a:rPr>
              <a:t>参考来源：</a:t>
            </a:r>
            <a:r>
              <a:rPr lang="en-US" altLang="zh-CN" dirty="0">
                <a:solidFill>
                  <a:schemeClr val="bg1"/>
                </a:solidFill>
              </a:rPr>
              <a:t>https://www.zhihu.com/question/20099543</a:t>
            </a:r>
            <a:endParaRPr lang="zh-CN" altLang="en-US" dirty="0">
              <a:solidFill>
                <a:schemeClr val="bg1"/>
              </a:solidFill>
            </a:endParaRP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Text Box 2"/>
          <p:cNvSpPr txBox="1"/>
          <p:nvPr/>
        </p:nvSpPr>
        <p:spPr>
          <a:xfrm>
            <a:off x="468313" y="476250"/>
            <a:ext cx="8064500" cy="4333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80000"/>
              </a:lnSpc>
              <a:spcBef>
                <a:spcPct val="50000"/>
              </a:spcBef>
              <a:buNone/>
            </a:pPr>
            <a:r>
              <a:rPr lang="en-US" altLang="zh-CN" sz="2800" b="1" dirty="0">
                <a:latin typeface="Arial" panose="020B0604020202020204" pitchFamily="34" charset="0"/>
              </a:rPr>
              <a:t>                      </a:t>
            </a:r>
            <a:r>
              <a:rPr lang="en-US" altLang="zh-CN" sz="2800" b="1" dirty="0">
                <a:solidFill>
                  <a:schemeClr val="bg1"/>
                </a:solidFill>
                <a:latin typeface="Arial" panose="020B0604020202020204" pitchFamily="34" charset="0"/>
              </a:rPr>
              <a:t>MATLAB</a:t>
            </a:r>
            <a:r>
              <a:rPr lang="zh-CN" altLang="en-US" sz="2800" b="1" dirty="0">
                <a:solidFill>
                  <a:schemeClr val="bg1"/>
                </a:solidFill>
                <a:latin typeface="Arial" panose="020B0604020202020204" pitchFamily="34" charset="0"/>
              </a:rPr>
              <a:t>实现</a:t>
            </a:r>
            <a:endParaRPr lang="zh-CN" altLang="en-US" sz="1000" dirty="0">
              <a:solidFill>
                <a:schemeClr val="bg1"/>
              </a:solidFill>
              <a:latin typeface="Arial" panose="020B0604020202020204" pitchFamily="34" charset="0"/>
            </a:endParaRPr>
          </a:p>
        </p:txBody>
      </p:sp>
      <p:sp>
        <p:nvSpPr>
          <p:cNvPr id="53251" name="Rectangle 3"/>
          <p:cNvSpPr/>
          <p:nvPr/>
        </p:nvSpPr>
        <p:spPr>
          <a:xfrm>
            <a:off x="395288" y="922338"/>
            <a:ext cx="8748712" cy="436245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1" indent="0" defTabSz="914400" eaLnBrk="1" hangingPunct="1">
              <a:spcBef>
                <a:spcPct val="0"/>
              </a:spcBef>
              <a:buNone/>
              <a:tabLst>
                <a:tab pos="457200" algn="l"/>
              </a:tabLst>
            </a:pPr>
            <a:r>
              <a:rPr lang="zh-CN" altLang="en-US" b="1" dirty="0">
                <a:solidFill>
                  <a:schemeClr val="bg1"/>
                </a:solidFill>
                <a:latin typeface="Arial" panose="020B0604020202020204" pitchFamily="34" charset="0"/>
              </a:rPr>
              <a:t>在</a:t>
            </a:r>
            <a:r>
              <a:rPr lang="en-US" altLang="zh-CN" b="1" dirty="0">
                <a:solidFill>
                  <a:schemeClr val="bg1"/>
                </a:solidFill>
                <a:latin typeface="Arial" panose="020B0604020202020204" pitchFamily="34" charset="0"/>
              </a:rPr>
              <a:t>MATLAB</a:t>
            </a:r>
            <a:r>
              <a:rPr lang="zh-CN" altLang="en-US" b="1" dirty="0">
                <a:solidFill>
                  <a:schemeClr val="bg1"/>
                </a:solidFill>
                <a:latin typeface="Arial" panose="020B0604020202020204" pitchFamily="34" charset="0"/>
              </a:rPr>
              <a:t>中计算并可视化二维</a:t>
            </a:r>
            <a:r>
              <a:rPr lang="en-US" altLang="zh-CN" b="1" dirty="0">
                <a:solidFill>
                  <a:schemeClr val="bg1"/>
                </a:solidFill>
                <a:latin typeface="Arial" panose="020B0604020202020204" pitchFamily="34" charset="0"/>
              </a:rPr>
              <a:t>DFT</a:t>
            </a:r>
            <a:endParaRPr lang="en-US" altLang="zh-CN"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f = imread ( ‘saturn.tif’); </a:t>
            </a:r>
            <a:endParaRPr lang="en-US" altLang="zh-CN"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F=fft2(f);                % Fourier Transform</a:t>
            </a:r>
            <a:endParaRPr lang="en-US" altLang="zh-CN"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S=abs(F);                %</a:t>
            </a:r>
            <a:r>
              <a:rPr lang="zh-CN" altLang="en-US" sz="2800" dirty="0">
                <a:solidFill>
                  <a:schemeClr val="bg1"/>
                </a:solidFill>
                <a:latin typeface="Arial" panose="020B0604020202020204" pitchFamily="34" charset="0"/>
              </a:rPr>
              <a:t>计算傅里叶频谱</a:t>
            </a:r>
            <a:endParaRPr lang="zh-CN" altLang="en-US"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zh-CN" altLang="en-US" sz="2800" dirty="0">
                <a:solidFill>
                  <a:schemeClr val="bg1"/>
                </a:solidFill>
                <a:latin typeface="Arial" panose="020B0604020202020204" pitchFamily="34" charset="0"/>
              </a:rPr>
              <a:t>       </a:t>
            </a:r>
            <a:r>
              <a:rPr lang="en-US" altLang="zh-CN" sz="2800" dirty="0">
                <a:solidFill>
                  <a:schemeClr val="bg1"/>
                </a:solidFill>
                <a:latin typeface="Arial" panose="020B0604020202020204" pitchFamily="34" charset="0"/>
              </a:rPr>
              <a:t>imshow(S,[]);</a:t>
            </a:r>
            <a:endParaRPr lang="en-US" altLang="zh-CN"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FC=fftshift(F);            %</a:t>
            </a:r>
            <a:r>
              <a:rPr lang="zh-CN" altLang="en-US" sz="2800" dirty="0">
                <a:solidFill>
                  <a:schemeClr val="bg1"/>
                </a:solidFill>
                <a:latin typeface="Arial" panose="020B0604020202020204" pitchFamily="34" charset="0"/>
              </a:rPr>
              <a:t>将变换原点移到频率矩形的中心。</a:t>
            </a:r>
            <a:endParaRPr lang="zh-CN" altLang="en-US"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zh-CN" altLang="en-US" sz="2800" dirty="0">
                <a:solidFill>
                  <a:schemeClr val="bg1"/>
                </a:solidFill>
                <a:latin typeface="Arial" panose="020B0604020202020204" pitchFamily="34" charset="0"/>
              </a:rPr>
              <a:t>       </a:t>
            </a:r>
            <a:r>
              <a:rPr lang="en-US" altLang="zh-CN" sz="2800" dirty="0">
                <a:solidFill>
                  <a:schemeClr val="bg1"/>
                </a:solidFill>
                <a:latin typeface="Arial" panose="020B0604020202020204" pitchFamily="34" charset="0"/>
              </a:rPr>
              <a:t>figure,imshow(abs(FC), [ ]);</a:t>
            </a:r>
            <a:endParaRPr lang="en-US" altLang="zh-CN"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S2= log(1+ abs(FC));</a:t>
            </a:r>
            <a:endParaRPr lang="en-US" altLang="zh-CN" sz="2800" dirty="0">
              <a:solidFill>
                <a:schemeClr val="bg1"/>
              </a:solidFill>
              <a:latin typeface="Arial" panose="020B0604020202020204" pitchFamily="34" charset="0"/>
            </a:endParaRPr>
          </a:p>
          <a:p>
            <a:pPr marL="0" lvl="0" indent="304800" defTabSz="914400" eaLnBrk="1" hangingPunct="1">
              <a:spcBef>
                <a:spcPct val="0"/>
              </a:spcBef>
              <a:buNone/>
              <a:tabLst>
                <a:tab pos="457200" algn="l"/>
              </a:tabLst>
            </a:pPr>
            <a:r>
              <a:rPr lang="en-US" altLang="zh-CN" sz="2800" dirty="0">
                <a:solidFill>
                  <a:schemeClr val="bg1"/>
                </a:solidFill>
                <a:latin typeface="Arial" panose="020B0604020202020204" pitchFamily="34" charset="0"/>
              </a:rPr>
              <a:t>       figure,imshow(S2, [ ]);</a:t>
            </a:r>
            <a:endParaRPr lang="en-US" altLang="zh-CN" sz="2800" dirty="0">
              <a:solidFill>
                <a:schemeClr val="bg1"/>
              </a:solidFill>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p:nvPr/>
        </p:nvSpPr>
        <p:spPr>
          <a:xfrm>
            <a:off x="1258888" y="692150"/>
            <a:ext cx="6470650" cy="33274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3000" b="1" dirty="0">
                <a:solidFill>
                  <a:schemeClr val="bg1"/>
                </a:solidFill>
              </a:rPr>
              <a:t>3.2.5 </a:t>
            </a:r>
            <a:r>
              <a:rPr lang="zh-CN" altLang="en-US" sz="3000" b="1" dirty="0">
                <a:solidFill>
                  <a:schemeClr val="bg1"/>
                </a:solidFill>
              </a:rPr>
              <a:t>傅里叶变换在图像处理中的应用</a:t>
            </a:r>
            <a:endParaRPr lang="zh-CN" altLang="en-US" sz="3000" b="1" dirty="0">
              <a:solidFill>
                <a:schemeClr val="bg1"/>
              </a:solidFill>
            </a:endParaRPr>
          </a:p>
          <a:p>
            <a:pPr marL="0" lvl="0" indent="0" eaLnBrk="1" hangingPunct="1">
              <a:spcBef>
                <a:spcPct val="50000"/>
              </a:spcBef>
              <a:buClr>
                <a:schemeClr val="accent1"/>
              </a:buClr>
            </a:pPr>
            <a:r>
              <a:rPr lang="zh-CN" altLang="en-US" sz="2600" b="1" dirty="0">
                <a:solidFill>
                  <a:schemeClr val="bg1"/>
                </a:solidFill>
              </a:rPr>
              <a:t>变换系数刚好表现的是各个频率点上的幅值。在小波变换没有提出时，用来进行压缩编码。</a:t>
            </a:r>
            <a:endParaRPr lang="zh-CN" altLang="en-US" sz="2600" b="1" dirty="0">
              <a:solidFill>
                <a:schemeClr val="bg1"/>
              </a:solidFill>
            </a:endParaRPr>
          </a:p>
          <a:p>
            <a:pPr marL="0" lvl="0" indent="0" eaLnBrk="1" hangingPunct="1">
              <a:spcBef>
                <a:spcPct val="50000"/>
              </a:spcBef>
              <a:buClr>
                <a:schemeClr val="accent1"/>
              </a:buClr>
            </a:pPr>
            <a:r>
              <a:rPr lang="zh-CN" altLang="en-US" sz="2600" b="1" dirty="0">
                <a:solidFill>
                  <a:schemeClr val="bg1"/>
                </a:solidFill>
              </a:rPr>
              <a:t>考虑到高频反映细节、低频反映景物概貌的特性。往往认为可将高频系数置为</a:t>
            </a:r>
            <a:r>
              <a:rPr lang="en-US" altLang="zh-CN" sz="2600" b="1" dirty="0">
                <a:solidFill>
                  <a:schemeClr val="bg1"/>
                </a:solidFill>
              </a:rPr>
              <a:t>0</a:t>
            </a:r>
            <a:r>
              <a:rPr lang="zh-CN" altLang="en-US" sz="2600" b="1" dirty="0">
                <a:solidFill>
                  <a:schemeClr val="bg1"/>
                </a:solidFill>
              </a:rPr>
              <a:t>，骗过人眼。</a:t>
            </a:r>
            <a:endParaRPr lang="zh-CN" altLang="en-US" sz="2600"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2" descr="tt009"/>
          <p:cNvPicPr>
            <a:picLocks noChangeAspect="1"/>
          </p:cNvPicPr>
          <p:nvPr/>
        </p:nvPicPr>
        <p:blipFill>
          <a:blip r:embed="rId1"/>
          <a:stretch>
            <a:fillRect/>
          </a:stretch>
        </p:blipFill>
        <p:spPr>
          <a:xfrm>
            <a:off x="827088" y="2039938"/>
            <a:ext cx="3598862" cy="3598862"/>
          </a:xfrm>
          <a:prstGeom prst="rect">
            <a:avLst/>
          </a:prstGeom>
          <a:noFill/>
          <a:ln w="9525">
            <a:noFill/>
          </a:ln>
        </p:spPr>
      </p:pic>
      <p:pic>
        <p:nvPicPr>
          <p:cNvPr id="46083" name="Picture 3" descr="tt009fft"/>
          <p:cNvPicPr>
            <a:picLocks noChangeAspect="1"/>
          </p:cNvPicPr>
          <p:nvPr/>
        </p:nvPicPr>
        <p:blipFill>
          <a:blip r:embed="rId2"/>
          <a:stretch>
            <a:fillRect/>
          </a:stretch>
        </p:blipFill>
        <p:spPr>
          <a:xfrm>
            <a:off x="4716463" y="2039938"/>
            <a:ext cx="3598862" cy="3598862"/>
          </a:xfrm>
          <a:prstGeom prst="rect">
            <a:avLst/>
          </a:prstGeom>
          <a:noFill/>
          <a:ln w="9525">
            <a:noFill/>
          </a:ln>
        </p:spPr>
      </p:pic>
      <p:sp>
        <p:nvSpPr>
          <p:cNvPr id="46084" name="Rectangle 4"/>
          <p:cNvSpPr>
            <a:spLocks noChangeArrowheads="1"/>
          </p:cNvSpPr>
          <p:nvPr/>
        </p:nvSpPr>
        <p:spPr bwMode="auto">
          <a:xfrm>
            <a:off x="2735263" y="914400"/>
            <a:ext cx="3651250" cy="488950"/>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a:ln>
                  <a:noFill/>
                </a:ln>
                <a:solidFill>
                  <a:schemeClr val="bg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Fourier</a:t>
            </a:r>
            <a:r>
              <a:rPr kumimoji="1" lang="zh-CN" altLang="en-US" sz="2600" b="1" i="0" u="none" strike="noStrike" kern="1200" cap="none" spc="0" normalizeH="0" baseline="0" noProof="0">
                <a:ln>
                  <a:noFill/>
                </a:ln>
                <a:solidFill>
                  <a:schemeClr val="bg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变换的频率特性</a:t>
            </a:r>
            <a:endParaRPr kumimoji="1" lang="zh-CN" altLang="en-US" sz="2600" b="1" i="0" u="none" strike="noStrike" kern="1200" cap="none" spc="0" normalizeH="0" baseline="0" noProof="0">
              <a:ln>
                <a:noFill/>
              </a:ln>
              <a:solidFill>
                <a:schemeClr val="bg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checkerboard(across)">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checkerboard(across)">
                                      <p:cBhvr>
                                        <p:cTn id="12"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p:nvPr/>
        </p:nvSpPr>
        <p:spPr>
          <a:xfrm>
            <a:off x="468313" y="1412875"/>
            <a:ext cx="7227887" cy="247332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600" b="1" dirty="0">
                <a:solidFill>
                  <a:schemeClr val="bg1"/>
                </a:solidFill>
              </a:rPr>
              <a:t>图像傅里叶变换后的频率分布</a:t>
            </a:r>
            <a:endParaRPr lang="zh-CN" altLang="en-US" sz="2600" b="1" dirty="0">
              <a:solidFill>
                <a:schemeClr val="bg1"/>
              </a:solidFill>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傅里叶变换后的图像中，中间部分为低频部分，越靠外边频率越高。</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在频域中，高频反映细节、低频反映景物概貌。</a:t>
            </a:r>
            <a:endParaRPr lang="zh-CN" altLang="en-US" sz="2600" b="1" dirty="0">
              <a:solidFill>
                <a:schemeClr val="bg1"/>
              </a:solidFill>
              <a:latin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6" name="Picture 2" descr="tt009"/>
          <p:cNvPicPr/>
          <p:nvPr/>
        </p:nvPicPr>
        <p:blipFill>
          <a:blip r:embed="rId1"/>
          <a:stretch>
            <a:fillRect/>
          </a:stretch>
        </p:blipFill>
        <p:spPr>
          <a:xfrm>
            <a:off x="758825" y="2116138"/>
            <a:ext cx="3598863" cy="3598862"/>
          </a:xfrm>
          <a:prstGeom prst="rect">
            <a:avLst/>
          </a:prstGeom>
          <a:noFill/>
          <a:ln w="9525">
            <a:noFill/>
          </a:ln>
        </p:spPr>
      </p:pic>
      <p:pic>
        <p:nvPicPr>
          <p:cNvPr id="47107" name="Picture 3" descr="tt009fft"/>
          <p:cNvPicPr/>
          <p:nvPr/>
        </p:nvPicPr>
        <p:blipFill>
          <a:blip r:embed="rId2"/>
          <a:stretch>
            <a:fillRect/>
          </a:stretch>
        </p:blipFill>
        <p:spPr>
          <a:xfrm>
            <a:off x="758825" y="2116138"/>
            <a:ext cx="3598863" cy="3598862"/>
          </a:xfrm>
          <a:prstGeom prst="rect">
            <a:avLst/>
          </a:prstGeom>
          <a:noFill/>
          <a:ln w="9525">
            <a:noFill/>
          </a:ln>
        </p:spPr>
      </p:pic>
      <p:sp>
        <p:nvSpPr>
          <p:cNvPr id="47108" name="Rectangle 4"/>
          <p:cNvSpPr>
            <a:spLocks noChangeAspect="1"/>
          </p:cNvSpPr>
          <p:nvPr/>
        </p:nvSpPr>
        <p:spPr>
          <a:xfrm>
            <a:off x="1081088" y="2430463"/>
            <a:ext cx="2951162" cy="2951162"/>
          </a:xfrm>
          <a:prstGeom prst="rect">
            <a:avLst/>
          </a:prstGeom>
          <a:noFill/>
          <a:ln w="6350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7109" name="Picture 5" descr="tt009fftl32"/>
          <p:cNvPicPr/>
          <p:nvPr/>
        </p:nvPicPr>
        <p:blipFill>
          <a:blip r:embed="rId3"/>
          <a:stretch>
            <a:fillRect/>
          </a:stretch>
        </p:blipFill>
        <p:spPr>
          <a:xfrm>
            <a:off x="4935538" y="2116138"/>
            <a:ext cx="3598862" cy="3598862"/>
          </a:xfrm>
          <a:prstGeom prst="rect">
            <a:avLst/>
          </a:prstGeom>
          <a:noFill/>
          <a:ln w="9525">
            <a:noFill/>
          </a:ln>
        </p:spPr>
      </p:pic>
      <p:sp>
        <p:nvSpPr>
          <p:cNvPr id="47110" name="Rectangle 6"/>
          <p:cNvSpPr>
            <a:spLocks noChangeAspect="1"/>
          </p:cNvSpPr>
          <p:nvPr/>
        </p:nvSpPr>
        <p:spPr>
          <a:xfrm>
            <a:off x="1582738" y="2940050"/>
            <a:ext cx="1943100" cy="1943100"/>
          </a:xfrm>
          <a:prstGeom prst="rect">
            <a:avLst/>
          </a:prstGeom>
          <a:noFill/>
          <a:ln w="16510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7111" name="Picture 7" descr="tt009fftl"/>
          <p:cNvPicPr>
            <a:picLocks noChangeAspect="1"/>
          </p:cNvPicPr>
          <p:nvPr/>
        </p:nvPicPr>
        <p:blipFill>
          <a:blip r:embed="rId4"/>
          <a:stretch>
            <a:fillRect/>
          </a:stretch>
        </p:blipFill>
        <p:spPr>
          <a:xfrm>
            <a:off x="4921250" y="2116138"/>
            <a:ext cx="3598863" cy="3598862"/>
          </a:xfrm>
          <a:prstGeom prst="rect">
            <a:avLst/>
          </a:prstGeom>
          <a:noFill/>
          <a:ln w="9525">
            <a:noFill/>
          </a:ln>
        </p:spPr>
      </p:pic>
      <p:sp>
        <p:nvSpPr>
          <p:cNvPr id="47112" name="Rectangle 8"/>
          <p:cNvSpPr>
            <a:spLocks noChangeArrowheads="1"/>
          </p:cNvSpPr>
          <p:nvPr/>
        </p:nvSpPr>
        <p:spPr bwMode="auto">
          <a:xfrm>
            <a:off x="2735263" y="914400"/>
            <a:ext cx="3673475" cy="488950"/>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Fourier</a:t>
            </a:r>
            <a:r>
              <a:rPr kumimoji="1" lang="zh-CN" altLang="en-US"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变换的低通滤波</a:t>
            </a:r>
            <a:endParaRPr kumimoji="1" lang="zh-CN" altLang="en-US"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47106"/>
                                        </p:tgtEl>
                                        <p:attrNameLst>
                                          <p:attrName>style.visibility</p:attrName>
                                        </p:attrNameLst>
                                      </p:cBhvr>
                                      <p:to>
                                        <p:strVal val="visible"/>
                                      </p:to>
                                    </p:set>
                                    <p:anim to="" calcmode="lin" valueType="num">
                                      <p:cBhvr>
                                        <p:cTn id="7" dur="1" fill="hold"/>
                                        <p:tgtEl>
                                          <p:spTgt spid="47106"/>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wedge">
                                      <p:cBhvr>
                                        <p:cTn id="12" dur="500"/>
                                        <p:tgtEl>
                                          <p:spTgt spid="47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08"/>
                                        </p:tgtEl>
                                        <p:attrNameLst>
                                          <p:attrName>style.visibility</p:attrName>
                                        </p:attrNameLst>
                                      </p:cBhvr>
                                      <p:to>
                                        <p:strVal val="visible"/>
                                      </p:to>
                                    </p:set>
                                    <p:animEffect transition="in" filter="blinds(horizontal)">
                                      <p:cBhvr>
                                        <p:cTn id="17" dur="500"/>
                                        <p:tgtEl>
                                          <p:spTgt spid="47108"/>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499"/>
                                          </p:stCondLst>
                                        </p:cTn>
                                        <p:tgtEl>
                                          <p:spTgt spid="47109"/>
                                        </p:tgtEl>
                                        <p:attrNameLst>
                                          <p:attrName>style.visibility</p:attrName>
                                        </p:attrNameLst>
                                      </p:cBhvr>
                                      <p:to>
                                        <p:strVal val="visible"/>
                                      </p:to>
                                    </p:set>
                                    <p:anim to="" calcmode="lin" valueType="num">
                                      <p:cBhvr>
                                        <p:cTn id="22" dur="1" fill="hold"/>
                                        <p:tgtEl>
                                          <p:spTgt spid="47109"/>
                                        </p:tgtEl>
                                        <p:attrNameLst>
                                          <p:attrName>style.visibility</p:attrName>
                                        </p:attrNameLst>
                                      </p:cBhvr>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blinds(horizontal)">
                                      <p:cBhvr>
                                        <p:cTn id="27" dur="500"/>
                                        <p:tgtEl>
                                          <p:spTgt spid="47110"/>
                                        </p:tgtEl>
                                      </p:cBhvr>
                                    </p:animEffect>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499"/>
                                          </p:stCondLst>
                                        </p:cTn>
                                        <p:tgtEl>
                                          <p:spTgt spid="47111"/>
                                        </p:tgtEl>
                                        <p:attrNameLst>
                                          <p:attrName>style.visibility</p:attrName>
                                        </p:attrNameLst>
                                      </p:cBhvr>
                                      <p:to>
                                        <p:strVal val="visible"/>
                                      </p:to>
                                    </p:set>
                                    <p:anim to="" calcmode="lin" valueType="num">
                                      <p:cBhvr>
                                        <p:cTn id="32" dur="1" fill="hold"/>
                                        <p:tgtEl>
                                          <p:spTgt spid="47111"/>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nimBg="1"/>
      <p:bldP spid="471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30" name="Picture 2" descr="tt009"/>
          <p:cNvPicPr>
            <a:picLocks noChangeAspect="1"/>
          </p:cNvPicPr>
          <p:nvPr/>
        </p:nvPicPr>
        <p:blipFill>
          <a:blip r:embed="rId1"/>
          <a:stretch>
            <a:fillRect/>
          </a:stretch>
        </p:blipFill>
        <p:spPr>
          <a:xfrm>
            <a:off x="898525" y="2192338"/>
            <a:ext cx="3598863" cy="3598862"/>
          </a:xfrm>
          <a:prstGeom prst="rect">
            <a:avLst/>
          </a:prstGeom>
          <a:noFill/>
          <a:ln w="9525">
            <a:noFill/>
          </a:ln>
        </p:spPr>
      </p:pic>
      <p:pic>
        <p:nvPicPr>
          <p:cNvPr id="48131" name="Picture 3" descr="tt009fft"/>
          <p:cNvPicPr>
            <a:picLocks noChangeAspect="1"/>
          </p:cNvPicPr>
          <p:nvPr/>
        </p:nvPicPr>
        <p:blipFill>
          <a:blip r:embed="rId2"/>
          <a:stretch>
            <a:fillRect/>
          </a:stretch>
        </p:blipFill>
        <p:spPr>
          <a:xfrm>
            <a:off x="898525" y="2192338"/>
            <a:ext cx="3598863" cy="3598862"/>
          </a:xfrm>
          <a:prstGeom prst="rect">
            <a:avLst/>
          </a:prstGeom>
          <a:noFill/>
          <a:ln w="9525">
            <a:noFill/>
          </a:ln>
        </p:spPr>
      </p:pic>
      <p:sp>
        <p:nvSpPr>
          <p:cNvPr id="48132" name="Rectangle 4"/>
          <p:cNvSpPr/>
          <p:nvPr/>
        </p:nvSpPr>
        <p:spPr>
          <a:xfrm>
            <a:off x="2338388" y="3705225"/>
            <a:ext cx="719137" cy="71913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8133" name="Picture 5" descr="tt009ffth4"/>
          <p:cNvPicPr>
            <a:picLocks noChangeAspect="1"/>
          </p:cNvPicPr>
          <p:nvPr/>
        </p:nvPicPr>
        <p:blipFill>
          <a:blip r:embed="rId3">
            <a:lum bright="32001" contrast="26000"/>
          </a:blip>
          <a:stretch>
            <a:fillRect/>
          </a:stretch>
        </p:blipFill>
        <p:spPr>
          <a:xfrm>
            <a:off x="4859338" y="2192338"/>
            <a:ext cx="3598862" cy="3598862"/>
          </a:xfrm>
          <a:prstGeom prst="rect">
            <a:avLst/>
          </a:prstGeom>
          <a:noFill/>
          <a:ln w="9525">
            <a:noFill/>
          </a:ln>
        </p:spPr>
      </p:pic>
      <p:sp>
        <p:nvSpPr>
          <p:cNvPr id="48134" name="Rectangle 6"/>
          <p:cNvSpPr/>
          <p:nvPr/>
        </p:nvSpPr>
        <p:spPr>
          <a:xfrm>
            <a:off x="1978025" y="3271838"/>
            <a:ext cx="1439863" cy="143986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48135" name="Picture 7" descr="tt009ffth16"/>
          <p:cNvPicPr>
            <a:picLocks noChangeAspect="1"/>
          </p:cNvPicPr>
          <p:nvPr/>
        </p:nvPicPr>
        <p:blipFill>
          <a:blip r:embed="rId4">
            <a:lum bright="26001" contrast="22000"/>
          </a:blip>
          <a:stretch>
            <a:fillRect/>
          </a:stretch>
        </p:blipFill>
        <p:spPr>
          <a:xfrm>
            <a:off x="4859338" y="2192338"/>
            <a:ext cx="3598862" cy="3598862"/>
          </a:xfrm>
          <a:prstGeom prst="rect">
            <a:avLst/>
          </a:prstGeom>
          <a:noFill/>
          <a:ln w="9525">
            <a:noFill/>
          </a:ln>
        </p:spPr>
      </p:pic>
      <p:sp>
        <p:nvSpPr>
          <p:cNvPr id="48136" name="Rectangle 8"/>
          <p:cNvSpPr>
            <a:spLocks noChangeArrowheads="1"/>
          </p:cNvSpPr>
          <p:nvPr/>
        </p:nvSpPr>
        <p:spPr bwMode="auto">
          <a:xfrm>
            <a:off x="2735263" y="990600"/>
            <a:ext cx="3673475" cy="488950"/>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Fourier</a:t>
            </a:r>
            <a:r>
              <a:rPr kumimoji="1" lang="zh-CN" altLang="en-US"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rPr>
              <a:t>变换的高通滤波</a:t>
            </a:r>
            <a:endParaRPr kumimoji="1" lang="zh-CN" altLang="en-US" sz="2600" b="1" i="0" u="none" strike="noStrike" kern="1200" cap="none" spc="0" normalizeH="0" baseline="0" noProof="0">
              <a:ln>
                <a:noFill/>
              </a:ln>
              <a:solidFill>
                <a:schemeClr val="tx2"/>
              </a:solidFill>
              <a:effectLst>
                <a:outerShdw blurRad="38100" dist="38100" dir="2700000" algn="tl">
                  <a:srgbClr val="FFFFFF"/>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499"/>
                                          </p:stCondLst>
                                        </p:cTn>
                                        <p:tgtEl>
                                          <p:spTgt spid="48131"/>
                                        </p:tgtEl>
                                        <p:attrNameLst>
                                          <p:attrName>style.visibility</p:attrName>
                                        </p:attrNameLst>
                                      </p:cBhvr>
                                      <p:to>
                                        <p:strVal val="visible"/>
                                      </p:to>
                                    </p:set>
                                    <p:anim to="" calcmode="lin" valueType="num">
                                      <p:cBhvr>
                                        <p:cTn id="12" dur="1" fill="hold"/>
                                        <p:tgtEl>
                                          <p:spTgt spid="48131"/>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wipe(down)">
                                      <p:cBhvr>
                                        <p:cTn id="17" dur="500"/>
                                        <p:tgtEl>
                                          <p:spTgt spid="48132"/>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499"/>
                                          </p:stCondLst>
                                        </p:cTn>
                                        <p:tgtEl>
                                          <p:spTgt spid="48133"/>
                                        </p:tgtEl>
                                        <p:attrNameLst>
                                          <p:attrName>style.visibility</p:attrName>
                                        </p:attrNameLst>
                                      </p:cBhvr>
                                      <p:to>
                                        <p:strVal val="visible"/>
                                      </p:to>
                                    </p:set>
                                    <p:anim to="" calcmode="lin" valueType="num">
                                      <p:cBhvr>
                                        <p:cTn id="22" dur="1" fill="hold"/>
                                        <p:tgtEl>
                                          <p:spTgt spid="48133"/>
                                        </p:tgtEl>
                                        <p:attrNameLst>
                                          <p:attrName>style.visibility</p:attrName>
                                        </p:attrNameLst>
                                      </p:cBhvr>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wipe(down)">
                                      <p:cBhvr>
                                        <p:cTn id="27" dur="5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499"/>
                                          </p:stCondLst>
                                        </p:cTn>
                                        <p:tgtEl>
                                          <p:spTgt spid="48135"/>
                                        </p:tgtEl>
                                        <p:attrNameLst>
                                          <p:attrName>style.visibility</p:attrName>
                                        </p:attrNameLst>
                                      </p:cBhvr>
                                      <p:to>
                                        <p:strVal val="visible"/>
                                      </p:to>
                                    </p:set>
                                    <p:anim to="" calcmode="lin" valueType="num">
                                      <p:cBhvr>
                                        <p:cTn id="32" dur="1" fill="hold"/>
                                        <p:tgtEl>
                                          <p:spTgt spid="48135"/>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2" descr="tt009"/>
          <p:cNvPicPr/>
          <p:nvPr/>
        </p:nvPicPr>
        <p:blipFill>
          <a:blip r:embed="rId1"/>
          <a:stretch>
            <a:fillRect/>
          </a:stretch>
        </p:blipFill>
        <p:spPr>
          <a:xfrm>
            <a:off x="684213" y="1557338"/>
            <a:ext cx="3598862" cy="3598862"/>
          </a:xfrm>
          <a:prstGeom prst="rect">
            <a:avLst/>
          </a:prstGeom>
          <a:noFill/>
          <a:ln w="9525">
            <a:noFill/>
          </a:ln>
        </p:spPr>
      </p:pic>
      <p:sp>
        <p:nvSpPr>
          <p:cNvPr id="51203" name="Text Box 3"/>
          <p:cNvSpPr txBox="1"/>
          <p:nvPr/>
        </p:nvSpPr>
        <p:spPr>
          <a:xfrm>
            <a:off x="1752600" y="5638800"/>
            <a:ext cx="3024188" cy="457200"/>
          </a:xfrm>
          <a:prstGeom prst="rect">
            <a:avLst/>
          </a:prstGeom>
          <a:solidFill>
            <a:srgbClr val="CCECFF"/>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1.7</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sp>
        <p:nvSpPr>
          <p:cNvPr id="51204" name="Text Box 4"/>
          <p:cNvSpPr txBox="1"/>
          <p:nvPr/>
        </p:nvSpPr>
        <p:spPr>
          <a:xfrm>
            <a:off x="1752600" y="5638800"/>
            <a:ext cx="3024188" cy="457200"/>
          </a:xfrm>
          <a:prstGeom prst="rect">
            <a:avLst/>
          </a:prstGeom>
          <a:solidFill>
            <a:srgbClr val="FFCCFF"/>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2.24</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sp>
        <p:nvSpPr>
          <p:cNvPr id="51205" name="Text Box 5"/>
          <p:cNvSpPr txBox="1"/>
          <p:nvPr/>
        </p:nvSpPr>
        <p:spPr>
          <a:xfrm>
            <a:off x="1752600" y="5638800"/>
            <a:ext cx="3024188" cy="457200"/>
          </a:xfrm>
          <a:prstGeom prst="rect">
            <a:avLst/>
          </a:prstGeom>
          <a:solidFill>
            <a:srgbClr val="FF3300"/>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3.3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pic>
        <p:nvPicPr>
          <p:cNvPr id="51206" name="Picture 6" descr="tt009fftl16"/>
          <p:cNvPicPr>
            <a:picLocks noChangeAspect="1"/>
          </p:cNvPicPr>
          <p:nvPr/>
        </p:nvPicPr>
        <p:blipFill>
          <a:blip r:embed="rId2"/>
          <a:stretch>
            <a:fillRect/>
          </a:stretch>
        </p:blipFill>
        <p:spPr>
          <a:xfrm>
            <a:off x="684213" y="1557338"/>
            <a:ext cx="3598862" cy="3598862"/>
          </a:xfrm>
          <a:prstGeom prst="rect">
            <a:avLst/>
          </a:prstGeom>
          <a:noFill/>
          <a:ln w="9525">
            <a:noFill/>
          </a:ln>
        </p:spPr>
      </p:pic>
      <p:pic>
        <p:nvPicPr>
          <p:cNvPr id="51207" name="Picture 7" descr="tt009fftl12"/>
          <p:cNvPicPr>
            <a:picLocks noChangeAspect="1"/>
          </p:cNvPicPr>
          <p:nvPr/>
        </p:nvPicPr>
        <p:blipFill>
          <a:blip r:embed="rId3"/>
          <a:stretch>
            <a:fillRect/>
          </a:stretch>
        </p:blipFill>
        <p:spPr>
          <a:xfrm>
            <a:off x="684213" y="1557338"/>
            <a:ext cx="3598862" cy="3598862"/>
          </a:xfrm>
          <a:prstGeom prst="rect">
            <a:avLst/>
          </a:prstGeom>
          <a:noFill/>
          <a:ln w="9525">
            <a:noFill/>
          </a:ln>
        </p:spPr>
      </p:pic>
      <p:pic>
        <p:nvPicPr>
          <p:cNvPr id="51208" name="Picture 8" descr="tt009fftl8"/>
          <p:cNvPicPr>
            <a:picLocks noChangeAspect="1"/>
          </p:cNvPicPr>
          <p:nvPr/>
        </p:nvPicPr>
        <p:blipFill>
          <a:blip r:embed="rId4"/>
          <a:stretch>
            <a:fillRect/>
          </a:stretch>
        </p:blipFill>
        <p:spPr>
          <a:xfrm>
            <a:off x="684213" y="1557338"/>
            <a:ext cx="3598862" cy="3598862"/>
          </a:xfrm>
          <a:prstGeom prst="rect">
            <a:avLst/>
          </a:prstGeom>
          <a:noFill/>
          <a:ln w="9525">
            <a:noFill/>
          </a:ln>
        </p:spPr>
      </p:pic>
      <p:pic>
        <p:nvPicPr>
          <p:cNvPr id="51209" name="Picture 9" descr="tt009fftss2020"/>
          <p:cNvPicPr>
            <a:picLocks noChangeAspect="1"/>
          </p:cNvPicPr>
          <p:nvPr/>
        </p:nvPicPr>
        <p:blipFill>
          <a:blip r:embed="rId5"/>
          <a:stretch>
            <a:fillRect/>
          </a:stretch>
        </p:blipFill>
        <p:spPr>
          <a:xfrm>
            <a:off x="4787900" y="1557338"/>
            <a:ext cx="3598863" cy="3598862"/>
          </a:xfrm>
          <a:prstGeom prst="rect">
            <a:avLst/>
          </a:prstGeom>
          <a:noFill/>
          <a:ln w="9525">
            <a:noFill/>
          </a:ln>
        </p:spPr>
      </p:pic>
      <p:sp>
        <p:nvSpPr>
          <p:cNvPr id="51210" name="Rectangle 10"/>
          <p:cNvSpPr/>
          <p:nvPr/>
        </p:nvSpPr>
        <p:spPr>
          <a:xfrm>
            <a:off x="4802188" y="1557338"/>
            <a:ext cx="1511300" cy="15113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1" name="Rectangle 11"/>
          <p:cNvSpPr/>
          <p:nvPr/>
        </p:nvSpPr>
        <p:spPr>
          <a:xfrm>
            <a:off x="6877050" y="1557338"/>
            <a:ext cx="1511300" cy="15113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2" name="Rectangle 12"/>
          <p:cNvSpPr/>
          <p:nvPr/>
        </p:nvSpPr>
        <p:spPr>
          <a:xfrm>
            <a:off x="6877050" y="3630613"/>
            <a:ext cx="1511300" cy="15113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3" name="Rectangle 13"/>
          <p:cNvSpPr/>
          <p:nvPr/>
        </p:nvSpPr>
        <p:spPr>
          <a:xfrm>
            <a:off x="4787900" y="3630613"/>
            <a:ext cx="1511300" cy="15113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51214" name="Picture 14" descr="tt009fftss1616"/>
          <p:cNvPicPr/>
          <p:nvPr/>
        </p:nvPicPr>
        <p:blipFill>
          <a:blip r:embed="rId6"/>
          <a:stretch>
            <a:fillRect/>
          </a:stretch>
        </p:blipFill>
        <p:spPr>
          <a:xfrm>
            <a:off x="4773613" y="1557338"/>
            <a:ext cx="3598862" cy="3598862"/>
          </a:xfrm>
          <a:prstGeom prst="rect">
            <a:avLst/>
          </a:prstGeom>
          <a:noFill/>
          <a:ln w="9525">
            <a:noFill/>
          </a:ln>
        </p:spPr>
      </p:pic>
      <p:sp>
        <p:nvSpPr>
          <p:cNvPr id="51215" name="Rectangle 15"/>
          <p:cNvSpPr/>
          <p:nvPr/>
        </p:nvSpPr>
        <p:spPr>
          <a:xfrm>
            <a:off x="4787900" y="1557338"/>
            <a:ext cx="1584325" cy="1584325"/>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6" name="Rectangle 16"/>
          <p:cNvSpPr/>
          <p:nvPr/>
        </p:nvSpPr>
        <p:spPr>
          <a:xfrm>
            <a:off x="6804025" y="1557338"/>
            <a:ext cx="1584325" cy="1584325"/>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7" name="Rectangle 17"/>
          <p:cNvSpPr/>
          <p:nvPr/>
        </p:nvSpPr>
        <p:spPr>
          <a:xfrm>
            <a:off x="4787900" y="3573463"/>
            <a:ext cx="1584325" cy="1584325"/>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18" name="Rectangle 18"/>
          <p:cNvSpPr/>
          <p:nvPr/>
        </p:nvSpPr>
        <p:spPr>
          <a:xfrm>
            <a:off x="6804025" y="3571875"/>
            <a:ext cx="1584325" cy="1584325"/>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51219" name="Picture 19" descr="tt009fftss0909"/>
          <p:cNvPicPr/>
          <p:nvPr/>
        </p:nvPicPr>
        <p:blipFill>
          <a:blip r:embed="rId7"/>
          <a:stretch>
            <a:fillRect/>
          </a:stretch>
        </p:blipFill>
        <p:spPr>
          <a:xfrm>
            <a:off x="4787900" y="1571625"/>
            <a:ext cx="3598863" cy="3598863"/>
          </a:xfrm>
          <a:prstGeom prst="rect">
            <a:avLst/>
          </a:prstGeom>
          <a:noFill/>
          <a:ln w="9525">
            <a:noFill/>
          </a:ln>
        </p:spPr>
      </p:pic>
      <p:sp>
        <p:nvSpPr>
          <p:cNvPr id="51220" name="Rectangle 20"/>
          <p:cNvSpPr/>
          <p:nvPr/>
        </p:nvSpPr>
        <p:spPr>
          <a:xfrm>
            <a:off x="4787900" y="1557338"/>
            <a:ext cx="1655763" cy="16557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1" name="Rectangle 21"/>
          <p:cNvSpPr/>
          <p:nvPr/>
        </p:nvSpPr>
        <p:spPr>
          <a:xfrm>
            <a:off x="6732588" y="3500438"/>
            <a:ext cx="1655762" cy="16557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2" name="Rectangle 22"/>
          <p:cNvSpPr/>
          <p:nvPr/>
        </p:nvSpPr>
        <p:spPr>
          <a:xfrm>
            <a:off x="4787900" y="3500438"/>
            <a:ext cx="1655763" cy="16557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1223" name="Rectangle 23"/>
          <p:cNvSpPr/>
          <p:nvPr/>
        </p:nvSpPr>
        <p:spPr>
          <a:xfrm>
            <a:off x="6732588" y="1557338"/>
            <a:ext cx="1655762" cy="16557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59416" name="Rectangle 24"/>
          <p:cNvSpPr/>
          <p:nvPr/>
        </p:nvSpPr>
        <p:spPr>
          <a:xfrm>
            <a:off x="2735263" y="685800"/>
            <a:ext cx="36512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600" b="1" dirty="0">
                <a:solidFill>
                  <a:schemeClr val="bg1"/>
                </a:solidFill>
                <a:latin typeface="宋体" panose="02010600030101010101" pitchFamily="2" charset="-122"/>
              </a:rPr>
              <a:t>基于</a:t>
            </a:r>
            <a:r>
              <a:rPr lang="en-US" altLang="zh-CN" sz="2600" b="1" dirty="0">
                <a:solidFill>
                  <a:schemeClr val="bg1"/>
                </a:solidFill>
                <a:latin typeface="宋体" panose="02010600030101010101" pitchFamily="2" charset="-122"/>
              </a:rPr>
              <a:t>Fourier</a:t>
            </a:r>
            <a:r>
              <a:rPr lang="zh-CN" altLang="en-US" sz="2600" b="1" dirty="0">
                <a:solidFill>
                  <a:schemeClr val="bg1"/>
                </a:solidFill>
                <a:latin typeface="宋体" panose="02010600030101010101" pitchFamily="2" charset="-122"/>
              </a:rPr>
              <a:t>变换的压缩</a:t>
            </a:r>
            <a:endParaRPr lang="zh-CN" altLang="en-US" sz="2600"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1209"/>
                                        </p:tgtEl>
                                        <p:attrNameLst>
                                          <p:attrName>style.visibility</p:attrName>
                                        </p:attrNameLst>
                                      </p:cBhvr>
                                      <p:to>
                                        <p:strVal val="visible"/>
                                      </p:to>
                                    </p:set>
                                    <p:animEffect transition="in" filter="checkerboard(across)">
                                      <p:cBhvr>
                                        <p:cTn id="12" dur="500"/>
                                        <p:tgtEl>
                                          <p:spTgt spid="512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210"/>
                                        </p:tgtEl>
                                        <p:attrNameLst>
                                          <p:attrName>style.visibility</p:attrName>
                                        </p:attrNameLst>
                                      </p:cBhvr>
                                      <p:to>
                                        <p:strVal val="visible"/>
                                      </p:to>
                                    </p:set>
                                    <p:animEffect transition="in" filter="wipe(down)">
                                      <p:cBhvr>
                                        <p:cTn id="17" dur="500"/>
                                        <p:tgtEl>
                                          <p:spTgt spid="51210"/>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51211"/>
                                        </p:tgtEl>
                                        <p:attrNameLst>
                                          <p:attrName>style.visibility</p:attrName>
                                        </p:attrNameLst>
                                      </p:cBhvr>
                                      <p:to>
                                        <p:strVal val="visible"/>
                                      </p:to>
                                    </p:set>
                                    <p:animEffect transition="in" filter="wipe(down)">
                                      <p:cBhvr>
                                        <p:cTn id="21" dur="500"/>
                                        <p:tgtEl>
                                          <p:spTgt spid="51211"/>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51212"/>
                                        </p:tgtEl>
                                        <p:attrNameLst>
                                          <p:attrName>style.visibility</p:attrName>
                                        </p:attrNameLst>
                                      </p:cBhvr>
                                      <p:to>
                                        <p:strVal val="visible"/>
                                      </p:to>
                                    </p:set>
                                    <p:animEffect transition="in" filter="wipe(down)">
                                      <p:cBhvr>
                                        <p:cTn id="25" dur="500"/>
                                        <p:tgtEl>
                                          <p:spTgt spid="51212"/>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51213"/>
                                        </p:tgtEl>
                                        <p:attrNameLst>
                                          <p:attrName>style.visibility</p:attrName>
                                        </p:attrNameLst>
                                      </p:cBhvr>
                                      <p:to>
                                        <p:strVal val="visible"/>
                                      </p:to>
                                    </p:set>
                                    <p:animEffect transition="in" filter="wipe(down)">
                                      <p:cBhvr>
                                        <p:cTn id="29" dur="500"/>
                                        <p:tgtEl>
                                          <p:spTgt spid="51213"/>
                                        </p:tgtEl>
                                      </p:cBhvr>
                                    </p:animEffect>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499"/>
                                          </p:stCondLst>
                                        </p:cTn>
                                        <p:tgtEl>
                                          <p:spTgt spid="51206"/>
                                        </p:tgtEl>
                                        <p:attrNameLst>
                                          <p:attrName>style.visibility</p:attrName>
                                        </p:attrNameLst>
                                      </p:cBhvr>
                                      <p:to>
                                        <p:strVal val="visible"/>
                                      </p:to>
                                    </p:set>
                                    <p:anim to="" calcmode="lin" valueType="num">
                                      <p:cBhvr>
                                        <p:cTn id="34" dur="1" fill="hold"/>
                                        <p:tgtEl>
                                          <p:spTgt spid="51206"/>
                                        </p:tgtEl>
                                        <p:attrNameLst>
                                          <p:attrName>style.visibility</p:attrName>
                                        </p:attrNameLst>
                                      </p:cBhvr>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1203"/>
                                        </p:tgtEl>
                                        <p:attrNameLst>
                                          <p:attrName>style.visibility</p:attrName>
                                        </p:attrNameLst>
                                      </p:cBhvr>
                                      <p:to>
                                        <p:strVal val="visible"/>
                                      </p:to>
                                    </p:set>
                                    <p:animEffect transition="in" filter="blinds(horizontal)">
                                      <p:cBhvr>
                                        <p:cTn id="39" dur="500"/>
                                        <p:tgtEl>
                                          <p:spTgt spid="51203"/>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51214"/>
                                        </p:tgtEl>
                                        <p:attrNameLst>
                                          <p:attrName>style.visibility</p:attrName>
                                        </p:attrNameLst>
                                      </p:cBhvr>
                                      <p:to>
                                        <p:strVal val="visible"/>
                                      </p:to>
                                    </p:set>
                                    <p:animEffect transition="in" filter="checkerboard(across)">
                                      <p:cBhvr>
                                        <p:cTn id="44" dur="500"/>
                                        <p:tgtEl>
                                          <p:spTgt spid="512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1218"/>
                                        </p:tgtEl>
                                        <p:attrNameLst>
                                          <p:attrName>style.visibility</p:attrName>
                                        </p:attrNameLst>
                                      </p:cBhvr>
                                      <p:to>
                                        <p:strVal val="visible"/>
                                      </p:to>
                                    </p:set>
                                    <p:animEffect transition="in" filter="wipe(down)">
                                      <p:cBhvr>
                                        <p:cTn id="49" dur="500"/>
                                        <p:tgtEl>
                                          <p:spTgt spid="51218"/>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51217"/>
                                        </p:tgtEl>
                                        <p:attrNameLst>
                                          <p:attrName>style.visibility</p:attrName>
                                        </p:attrNameLst>
                                      </p:cBhvr>
                                      <p:to>
                                        <p:strVal val="visible"/>
                                      </p:to>
                                    </p:set>
                                    <p:animEffect transition="in" filter="wipe(down)">
                                      <p:cBhvr>
                                        <p:cTn id="53" dur="500"/>
                                        <p:tgtEl>
                                          <p:spTgt spid="51217"/>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51215"/>
                                        </p:tgtEl>
                                        <p:attrNameLst>
                                          <p:attrName>style.visibility</p:attrName>
                                        </p:attrNameLst>
                                      </p:cBhvr>
                                      <p:to>
                                        <p:strVal val="visible"/>
                                      </p:to>
                                    </p:set>
                                    <p:animEffect transition="in" filter="wipe(down)">
                                      <p:cBhvr>
                                        <p:cTn id="57" dur="500"/>
                                        <p:tgtEl>
                                          <p:spTgt spid="51215"/>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51216"/>
                                        </p:tgtEl>
                                        <p:attrNameLst>
                                          <p:attrName>style.visibility</p:attrName>
                                        </p:attrNameLst>
                                      </p:cBhvr>
                                      <p:to>
                                        <p:strVal val="visible"/>
                                      </p:to>
                                    </p:set>
                                    <p:animEffect transition="in" filter="wipe(down)">
                                      <p:cBhvr>
                                        <p:cTn id="61" dur="500"/>
                                        <p:tgtEl>
                                          <p:spTgt spid="512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51207"/>
                                        </p:tgtEl>
                                        <p:attrNameLst>
                                          <p:attrName>style.visibility</p:attrName>
                                        </p:attrNameLst>
                                      </p:cBhvr>
                                      <p:to>
                                        <p:strVal val="visible"/>
                                      </p:to>
                                    </p:set>
                                    <p:animEffect transition="in" filter="blinds(horizontal)">
                                      <p:cBhvr>
                                        <p:cTn id="66" dur="500"/>
                                        <p:tgtEl>
                                          <p:spTgt spid="51207"/>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1204"/>
                                        </p:tgtEl>
                                        <p:attrNameLst>
                                          <p:attrName>style.visibility</p:attrName>
                                        </p:attrNameLst>
                                      </p:cBhvr>
                                      <p:to>
                                        <p:strVal val="visible"/>
                                      </p:to>
                                    </p:set>
                                    <p:animEffect transition="in" filter="blinds(horizontal)">
                                      <p:cBhvr>
                                        <p:cTn id="71" dur="500"/>
                                        <p:tgtEl>
                                          <p:spTgt spid="51204"/>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51219"/>
                                        </p:tgtEl>
                                        <p:attrNameLst>
                                          <p:attrName>style.visibility</p:attrName>
                                        </p:attrNameLst>
                                      </p:cBhvr>
                                      <p:to>
                                        <p:strVal val="visible"/>
                                      </p:to>
                                    </p:set>
                                    <p:animEffect transition="in" filter="checkerboard(across)">
                                      <p:cBhvr>
                                        <p:cTn id="76" dur="500"/>
                                        <p:tgtEl>
                                          <p:spTgt spid="5121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1220"/>
                                        </p:tgtEl>
                                        <p:attrNameLst>
                                          <p:attrName>style.visibility</p:attrName>
                                        </p:attrNameLst>
                                      </p:cBhvr>
                                      <p:to>
                                        <p:strVal val="visible"/>
                                      </p:to>
                                    </p:set>
                                    <p:animEffect transition="in" filter="wipe(down)">
                                      <p:cBhvr>
                                        <p:cTn id="81" dur="500"/>
                                        <p:tgtEl>
                                          <p:spTgt spid="51220"/>
                                        </p:tgtEl>
                                      </p:cBhvr>
                                    </p:animEffect>
                                  </p:childTnLst>
                                </p:cTn>
                              </p:par>
                            </p:childTnLst>
                          </p:cTn>
                        </p:par>
                        <p:par>
                          <p:cTn id="82" fill="hold">
                            <p:stCondLst>
                              <p:cond delay="500"/>
                            </p:stCondLst>
                            <p:childTnLst>
                              <p:par>
                                <p:cTn id="83" presetID="22" presetClass="entr" presetSubtype="4" fill="hold" grpId="0" nodeType="afterEffect">
                                  <p:stCondLst>
                                    <p:cond delay="0"/>
                                  </p:stCondLst>
                                  <p:childTnLst>
                                    <p:set>
                                      <p:cBhvr>
                                        <p:cTn id="84" dur="1" fill="hold">
                                          <p:stCondLst>
                                            <p:cond delay="0"/>
                                          </p:stCondLst>
                                        </p:cTn>
                                        <p:tgtEl>
                                          <p:spTgt spid="51223"/>
                                        </p:tgtEl>
                                        <p:attrNameLst>
                                          <p:attrName>style.visibility</p:attrName>
                                        </p:attrNameLst>
                                      </p:cBhvr>
                                      <p:to>
                                        <p:strVal val="visible"/>
                                      </p:to>
                                    </p:set>
                                    <p:animEffect transition="in" filter="wipe(down)">
                                      <p:cBhvr>
                                        <p:cTn id="85" dur="500"/>
                                        <p:tgtEl>
                                          <p:spTgt spid="51223"/>
                                        </p:tgtEl>
                                      </p:cBhvr>
                                    </p:animEffect>
                                  </p:childTnLst>
                                </p:cTn>
                              </p:par>
                            </p:childTnLst>
                          </p:cTn>
                        </p:par>
                        <p:par>
                          <p:cTn id="86" fill="hold">
                            <p:stCondLst>
                              <p:cond delay="1000"/>
                            </p:stCondLst>
                            <p:childTnLst>
                              <p:par>
                                <p:cTn id="87" presetID="22" presetClass="entr" presetSubtype="4" fill="hold" grpId="0" nodeType="afterEffect">
                                  <p:stCondLst>
                                    <p:cond delay="0"/>
                                  </p:stCondLst>
                                  <p:childTnLst>
                                    <p:set>
                                      <p:cBhvr>
                                        <p:cTn id="88" dur="1" fill="hold">
                                          <p:stCondLst>
                                            <p:cond delay="0"/>
                                          </p:stCondLst>
                                        </p:cTn>
                                        <p:tgtEl>
                                          <p:spTgt spid="51222"/>
                                        </p:tgtEl>
                                        <p:attrNameLst>
                                          <p:attrName>style.visibility</p:attrName>
                                        </p:attrNameLst>
                                      </p:cBhvr>
                                      <p:to>
                                        <p:strVal val="visible"/>
                                      </p:to>
                                    </p:set>
                                    <p:animEffect transition="in" filter="wipe(down)">
                                      <p:cBhvr>
                                        <p:cTn id="89" dur="500"/>
                                        <p:tgtEl>
                                          <p:spTgt spid="51222"/>
                                        </p:tgtEl>
                                      </p:cBhvr>
                                    </p:animEffect>
                                  </p:childTnLst>
                                </p:cTn>
                              </p:par>
                            </p:childTnLst>
                          </p:cTn>
                        </p:par>
                        <p:par>
                          <p:cTn id="90" fill="hold">
                            <p:stCondLst>
                              <p:cond delay="1500"/>
                            </p:stCondLst>
                            <p:childTnLst>
                              <p:par>
                                <p:cTn id="91" presetID="22" presetClass="entr" presetSubtype="4" fill="hold" grpId="0" nodeType="afterEffect">
                                  <p:stCondLst>
                                    <p:cond delay="0"/>
                                  </p:stCondLst>
                                  <p:childTnLst>
                                    <p:set>
                                      <p:cBhvr>
                                        <p:cTn id="92" dur="1" fill="hold">
                                          <p:stCondLst>
                                            <p:cond delay="0"/>
                                          </p:stCondLst>
                                        </p:cTn>
                                        <p:tgtEl>
                                          <p:spTgt spid="51221"/>
                                        </p:tgtEl>
                                        <p:attrNameLst>
                                          <p:attrName>style.visibility</p:attrName>
                                        </p:attrNameLst>
                                      </p:cBhvr>
                                      <p:to>
                                        <p:strVal val="visible"/>
                                      </p:to>
                                    </p:set>
                                    <p:animEffect transition="in" filter="wipe(down)">
                                      <p:cBhvr>
                                        <p:cTn id="93" dur="500"/>
                                        <p:tgtEl>
                                          <p:spTgt spid="51221"/>
                                        </p:tgtEl>
                                      </p:cBhvr>
                                    </p:animEffect>
                                  </p:childTnLst>
                                </p:cTn>
                              </p:par>
                            </p:childTnLst>
                          </p:cTn>
                        </p:par>
                      </p:childTnLst>
                    </p:cTn>
                  </p:par>
                  <p:par>
                    <p:cTn id="94" fill="hold">
                      <p:stCondLst>
                        <p:cond delay="indefinite"/>
                      </p:stCondLst>
                      <p:childTnLst>
                        <p:par>
                          <p:cTn id="95" fill="hold">
                            <p:stCondLst>
                              <p:cond delay="0"/>
                            </p:stCondLst>
                            <p:childTnLst>
                              <p:par>
                                <p:cTn id="96" presetID="24" presetClass="entr" presetSubtype="0" fill="hold" nodeType="clickEffect">
                                  <p:stCondLst>
                                    <p:cond delay="0"/>
                                  </p:stCondLst>
                                  <p:childTnLst>
                                    <p:set>
                                      <p:cBhvr>
                                        <p:cTn id="97" dur="1" fill="hold">
                                          <p:stCondLst>
                                            <p:cond delay="499"/>
                                          </p:stCondLst>
                                        </p:cTn>
                                        <p:tgtEl>
                                          <p:spTgt spid="51208"/>
                                        </p:tgtEl>
                                        <p:attrNameLst>
                                          <p:attrName>style.visibility</p:attrName>
                                        </p:attrNameLst>
                                      </p:cBhvr>
                                      <p:to>
                                        <p:strVal val="visible"/>
                                      </p:to>
                                    </p:set>
                                    <p:anim to="" calcmode="lin" valueType="num">
                                      <p:cBhvr>
                                        <p:cTn id="98" dur="1" fill="hold"/>
                                        <p:tgtEl>
                                          <p:spTgt spid="51208"/>
                                        </p:tgtEl>
                                        <p:attrNameLst>
                                          <p:attrName>style.visibility</p:attrName>
                                        </p:attrNameLst>
                                      </p:cBhvr>
                                    </p:anim>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51205"/>
                                        </p:tgtEl>
                                        <p:attrNameLst>
                                          <p:attrName>style.visibility</p:attrName>
                                        </p:attrNameLst>
                                      </p:cBhvr>
                                      <p:to>
                                        <p:strVal val="visible"/>
                                      </p:to>
                                    </p:set>
                                    <p:animEffect transition="in" filter="blinds(horizontal)">
                                      <p:cBhvr>
                                        <p:cTn id="103"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P spid="51204" grpId="0" animBg="1"/>
      <p:bldP spid="51205" grpId="0" animBg="1"/>
      <p:bldP spid="51210" grpId="0" animBg="1"/>
      <p:bldP spid="51211" grpId="0" animBg="1"/>
      <p:bldP spid="51212" grpId="0" animBg="1"/>
      <p:bldP spid="51213" grpId="0" animBg="1"/>
      <p:bldP spid="51215" grpId="0" animBg="1"/>
      <p:bldP spid="51216" grpId="0" animBg="1"/>
      <p:bldP spid="51217" grpId="0" animBg="1"/>
      <p:bldP spid="51218" grpId="0" animBg="1"/>
      <p:bldP spid="51220" grpId="0" animBg="1"/>
      <p:bldP spid="51221" grpId="0" animBg="1"/>
      <p:bldP spid="51222" grpId="0" animBg="1"/>
      <p:bldP spid="512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2" descr="tt002fftss2015"/>
          <p:cNvPicPr/>
          <p:nvPr/>
        </p:nvPicPr>
        <p:blipFill>
          <a:blip r:embed="rId1"/>
          <a:stretch>
            <a:fillRect/>
          </a:stretch>
        </p:blipFill>
        <p:spPr>
          <a:xfrm>
            <a:off x="4716463" y="1628775"/>
            <a:ext cx="3838575" cy="2879725"/>
          </a:xfrm>
          <a:prstGeom prst="rect">
            <a:avLst/>
          </a:prstGeom>
          <a:noFill/>
          <a:ln w="9525">
            <a:noFill/>
          </a:ln>
        </p:spPr>
      </p:pic>
      <p:pic>
        <p:nvPicPr>
          <p:cNvPr id="52227" name="Picture 3" descr="tt002fftss1612"/>
          <p:cNvPicPr>
            <a:picLocks noChangeAspect="1"/>
          </p:cNvPicPr>
          <p:nvPr/>
        </p:nvPicPr>
        <p:blipFill>
          <a:blip r:embed="rId2"/>
          <a:stretch>
            <a:fillRect/>
          </a:stretch>
        </p:blipFill>
        <p:spPr>
          <a:xfrm>
            <a:off x="4716463" y="1628775"/>
            <a:ext cx="3840162" cy="2879725"/>
          </a:xfrm>
          <a:prstGeom prst="rect">
            <a:avLst/>
          </a:prstGeom>
          <a:noFill/>
          <a:ln w="9525">
            <a:noFill/>
          </a:ln>
        </p:spPr>
      </p:pic>
      <p:pic>
        <p:nvPicPr>
          <p:cNvPr id="52228" name="Picture 4" descr="tt002"/>
          <p:cNvPicPr>
            <a:picLocks noChangeAspect="1"/>
          </p:cNvPicPr>
          <p:nvPr/>
        </p:nvPicPr>
        <p:blipFill>
          <a:blip r:embed="rId3"/>
          <a:stretch>
            <a:fillRect/>
          </a:stretch>
        </p:blipFill>
        <p:spPr>
          <a:xfrm>
            <a:off x="611188" y="1628775"/>
            <a:ext cx="3840162" cy="2879725"/>
          </a:xfrm>
          <a:prstGeom prst="rect">
            <a:avLst/>
          </a:prstGeom>
          <a:noFill/>
          <a:ln w="9525">
            <a:noFill/>
          </a:ln>
        </p:spPr>
      </p:pic>
      <p:sp>
        <p:nvSpPr>
          <p:cNvPr id="52229" name="Text Box 5"/>
          <p:cNvSpPr txBox="1"/>
          <p:nvPr/>
        </p:nvSpPr>
        <p:spPr>
          <a:xfrm>
            <a:off x="1547813" y="5300663"/>
            <a:ext cx="3024187" cy="457200"/>
          </a:xfrm>
          <a:prstGeom prst="rect">
            <a:avLst/>
          </a:prstGeom>
          <a:solidFill>
            <a:srgbClr val="CCECFF"/>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8.1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sp>
        <p:nvSpPr>
          <p:cNvPr id="52230" name="Text Box 6"/>
          <p:cNvSpPr txBox="1"/>
          <p:nvPr/>
        </p:nvSpPr>
        <p:spPr>
          <a:xfrm>
            <a:off x="1547813" y="5300663"/>
            <a:ext cx="3313112" cy="457200"/>
          </a:xfrm>
          <a:prstGeom prst="rect">
            <a:avLst/>
          </a:prstGeom>
          <a:solidFill>
            <a:srgbClr val="FFCCFF"/>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10.77</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sp>
        <p:nvSpPr>
          <p:cNvPr id="52231" name="Text Box 7"/>
          <p:cNvSpPr txBox="1"/>
          <p:nvPr/>
        </p:nvSpPr>
        <p:spPr>
          <a:xfrm>
            <a:off x="1547813" y="5300663"/>
            <a:ext cx="3311525" cy="457200"/>
          </a:xfrm>
          <a:prstGeom prst="rect">
            <a:avLst/>
          </a:prstGeom>
          <a:solidFill>
            <a:srgbClr val="FF3300"/>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dirty="0">
                <a:latin typeface="黑体" panose="02010609060101010101" pitchFamily="49" charset="-122"/>
                <a:ea typeface="黑体" panose="02010609060101010101" pitchFamily="49" charset="-122"/>
              </a:rPr>
              <a:t>压缩率为：</a:t>
            </a:r>
            <a:r>
              <a:rPr lang="en-US" altLang="zh-CN" sz="2400" dirty="0">
                <a:latin typeface="黑体" panose="02010609060101010101" pitchFamily="49" charset="-122"/>
                <a:ea typeface="黑体" panose="02010609060101010101" pitchFamily="49" charset="-122"/>
              </a:rPr>
              <a:t>16.1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endParaRPr lang="en-US" altLang="zh-CN" sz="2400" dirty="0">
              <a:latin typeface="黑体" panose="02010609060101010101" pitchFamily="49" charset="-122"/>
              <a:ea typeface="黑体" panose="02010609060101010101" pitchFamily="49" charset="-122"/>
            </a:endParaRPr>
          </a:p>
        </p:txBody>
      </p:sp>
      <p:pic>
        <p:nvPicPr>
          <p:cNvPr id="52232" name="Picture 8" descr="tt002fftl612"/>
          <p:cNvPicPr>
            <a:picLocks noChangeAspect="1"/>
          </p:cNvPicPr>
          <p:nvPr/>
        </p:nvPicPr>
        <p:blipFill>
          <a:blip r:embed="rId4"/>
          <a:stretch>
            <a:fillRect/>
          </a:stretch>
        </p:blipFill>
        <p:spPr>
          <a:xfrm>
            <a:off x="611188" y="1628775"/>
            <a:ext cx="3840162" cy="2879725"/>
          </a:xfrm>
          <a:prstGeom prst="rect">
            <a:avLst/>
          </a:prstGeom>
          <a:noFill/>
          <a:ln w="9525">
            <a:noFill/>
          </a:ln>
        </p:spPr>
      </p:pic>
      <p:pic>
        <p:nvPicPr>
          <p:cNvPr id="52233" name="Picture 9" descr="tt002fftl209"/>
          <p:cNvPicPr>
            <a:picLocks noChangeAspect="1"/>
          </p:cNvPicPr>
          <p:nvPr/>
        </p:nvPicPr>
        <p:blipFill>
          <a:blip r:embed="rId5"/>
          <a:stretch>
            <a:fillRect/>
          </a:stretch>
        </p:blipFill>
        <p:spPr>
          <a:xfrm>
            <a:off x="611188" y="1628775"/>
            <a:ext cx="3840162" cy="2879725"/>
          </a:xfrm>
          <a:prstGeom prst="rect">
            <a:avLst/>
          </a:prstGeom>
          <a:noFill/>
          <a:ln w="9525">
            <a:noFill/>
          </a:ln>
        </p:spPr>
      </p:pic>
      <p:pic>
        <p:nvPicPr>
          <p:cNvPr id="52234" name="Picture 10" descr="tt002fftss1209"/>
          <p:cNvPicPr>
            <a:picLocks noChangeAspect="1"/>
          </p:cNvPicPr>
          <p:nvPr/>
        </p:nvPicPr>
        <p:blipFill>
          <a:blip r:embed="rId6"/>
          <a:stretch>
            <a:fillRect/>
          </a:stretch>
        </p:blipFill>
        <p:spPr>
          <a:xfrm>
            <a:off x="4716463" y="1628775"/>
            <a:ext cx="3840162" cy="2879725"/>
          </a:xfrm>
          <a:prstGeom prst="rect">
            <a:avLst/>
          </a:prstGeom>
          <a:noFill/>
          <a:ln w="9525">
            <a:noFill/>
          </a:ln>
        </p:spPr>
      </p:pic>
      <p:pic>
        <p:nvPicPr>
          <p:cNvPr id="52235" name="Picture 11" descr="tt002fftl209"/>
          <p:cNvPicPr>
            <a:picLocks noChangeAspect="1"/>
          </p:cNvPicPr>
          <p:nvPr/>
        </p:nvPicPr>
        <p:blipFill>
          <a:blip r:embed="rId5"/>
          <a:stretch>
            <a:fillRect/>
          </a:stretch>
        </p:blipFill>
        <p:spPr>
          <a:xfrm>
            <a:off x="611188" y="1628775"/>
            <a:ext cx="3840162" cy="2879725"/>
          </a:xfrm>
          <a:prstGeom prst="rect">
            <a:avLst/>
          </a:prstGeom>
          <a:noFill/>
          <a:ln w="9525">
            <a:noFill/>
          </a:ln>
        </p:spPr>
      </p:pic>
      <p:sp>
        <p:nvSpPr>
          <p:cNvPr id="60428" name="Rectangle 12"/>
          <p:cNvSpPr/>
          <p:nvPr/>
        </p:nvSpPr>
        <p:spPr>
          <a:xfrm>
            <a:off x="2735263" y="685800"/>
            <a:ext cx="36512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600" b="1" dirty="0">
                <a:solidFill>
                  <a:schemeClr val="bg1"/>
                </a:solidFill>
                <a:latin typeface="宋体" panose="02010600030101010101" pitchFamily="2" charset="-122"/>
              </a:rPr>
              <a:t>基于</a:t>
            </a:r>
            <a:r>
              <a:rPr lang="en-US" altLang="zh-CN" sz="2600" b="1" dirty="0">
                <a:solidFill>
                  <a:schemeClr val="bg1"/>
                </a:solidFill>
                <a:latin typeface="宋体" panose="02010600030101010101" pitchFamily="2" charset="-122"/>
              </a:rPr>
              <a:t>Fourier</a:t>
            </a:r>
            <a:r>
              <a:rPr lang="zh-CN" altLang="en-US" sz="2600" b="1" dirty="0">
                <a:solidFill>
                  <a:schemeClr val="bg1"/>
                </a:solidFill>
                <a:latin typeface="宋体" panose="02010600030101010101" pitchFamily="2" charset="-122"/>
              </a:rPr>
              <a:t>变换的压缩</a:t>
            </a:r>
            <a:endParaRPr lang="zh-CN" altLang="en-US" sz="2600"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52228"/>
                                        </p:tgtEl>
                                        <p:attrNameLst>
                                          <p:attrName>style.visibility</p:attrName>
                                        </p:attrNameLst>
                                      </p:cBhvr>
                                      <p:to>
                                        <p:strVal val="visible"/>
                                      </p:to>
                                    </p:set>
                                    <p:anim to="" calcmode="lin" valueType="num">
                                      <p:cBhvr>
                                        <p:cTn id="7" dur="1" fill="hold"/>
                                        <p:tgtEl>
                                          <p:spTgt spid="52228"/>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checkerboard(across)">
                                      <p:cBhvr>
                                        <p:cTn id="12" dur="500"/>
                                        <p:tgtEl>
                                          <p:spTgt spid="52226"/>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499"/>
                                          </p:stCondLst>
                                        </p:cTn>
                                        <p:tgtEl>
                                          <p:spTgt spid="52232"/>
                                        </p:tgtEl>
                                        <p:attrNameLst>
                                          <p:attrName>style.visibility</p:attrName>
                                        </p:attrNameLst>
                                      </p:cBhvr>
                                      <p:to>
                                        <p:strVal val="visible"/>
                                      </p:to>
                                    </p:set>
                                    <p:anim to="" calcmode="lin" valueType="num">
                                      <p:cBhvr>
                                        <p:cTn id="17" dur="1" fill="hold"/>
                                        <p:tgtEl>
                                          <p:spTgt spid="52232"/>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2229"/>
                                        </p:tgtEl>
                                        <p:attrNameLst>
                                          <p:attrName>style.visibility</p:attrName>
                                        </p:attrNameLst>
                                      </p:cBhvr>
                                      <p:to>
                                        <p:strVal val="visible"/>
                                      </p:to>
                                    </p:set>
                                    <p:animEffect transition="in" filter="blinds(horizontal)">
                                      <p:cBhvr>
                                        <p:cTn id="22" dur="500"/>
                                        <p:tgtEl>
                                          <p:spTgt spid="5222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2227"/>
                                        </p:tgtEl>
                                        <p:attrNameLst>
                                          <p:attrName>style.visibility</p:attrName>
                                        </p:attrNameLst>
                                      </p:cBhvr>
                                      <p:to>
                                        <p:strVal val="visible"/>
                                      </p:to>
                                    </p:set>
                                    <p:anim calcmode="lin" valueType="num">
                                      <p:cBhvr additive="base">
                                        <p:cTn id="27" dur="500" fill="hold"/>
                                        <p:tgtEl>
                                          <p:spTgt spid="52227"/>
                                        </p:tgtEl>
                                        <p:attrNameLst>
                                          <p:attrName>ppt_x</p:attrName>
                                        </p:attrNameLst>
                                      </p:cBhvr>
                                      <p:tavLst>
                                        <p:tav tm="0">
                                          <p:val>
                                            <p:strVal val="#ppt_x"/>
                                          </p:val>
                                        </p:tav>
                                        <p:tav tm="100000">
                                          <p:val>
                                            <p:strVal val="#ppt_x"/>
                                          </p:val>
                                        </p:tav>
                                      </p:tavLst>
                                    </p:anim>
                                    <p:anim calcmode="lin" valueType="num">
                                      <p:cBhvr additive="base">
                                        <p:cTn id="28" dur="500" fill="hold"/>
                                        <p:tgtEl>
                                          <p:spTgt spid="522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nodeType="clickEffect">
                                  <p:stCondLst>
                                    <p:cond delay="0"/>
                                  </p:stCondLst>
                                  <p:childTnLst>
                                    <p:set>
                                      <p:cBhvr>
                                        <p:cTn id="32" dur="1" fill="hold">
                                          <p:stCondLst>
                                            <p:cond delay="499"/>
                                          </p:stCondLst>
                                        </p:cTn>
                                        <p:tgtEl>
                                          <p:spTgt spid="52233"/>
                                        </p:tgtEl>
                                        <p:attrNameLst>
                                          <p:attrName>style.visibility</p:attrName>
                                        </p:attrNameLst>
                                      </p:cBhvr>
                                      <p:to>
                                        <p:strVal val="visible"/>
                                      </p:to>
                                    </p:set>
                                    <p:anim to="" calcmode="lin" valueType="num">
                                      <p:cBhvr>
                                        <p:cTn id="33" dur="1" fill="hold"/>
                                        <p:tgtEl>
                                          <p:spTgt spid="52233"/>
                                        </p:tgtEl>
                                        <p:attrNameLst>
                                          <p:attrName>style.visibility</p:attrName>
                                        </p:attrNameLst>
                                      </p:cBhvr>
                                    </p:anim>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2230"/>
                                        </p:tgtEl>
                                        <p:attrNameLst>
                                          <p:attrName>style.visibility</p:attrName>
                                        </p:attrNameLst>
                                      </p:cBhvr>
                                      <p:to>
                                        <p:strVal val="visible"/>
                                      </p:to>
                                    </p:set>
                                    <p:animEffect transition="in" filter="blinds(horizontal)">
                                      <p:cBhvr>
                                        <p:cTn id="38" dur="500"/>
                                        <p:tgtEl>
                                          <p:spTgt spid="5223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2234"/>
                                        </p:tgtEl>
                                        <p:attrNameLst>
                                          <p:attrName>style.visibility</p:attrName>
                                        </p:attrNameLst>
                                      </p:cBhvr>
                                      <p:to>
                                        <p:strVal val="visible"/>
                                      </p:to>
                                    </p:set>
                                    <p:anim calcmode="lin" valueType="num">
                                      <p:cBhvr additive="base">
                                        <p:cTn id="43" dur="500" fill="hold"/>
                                        <p:tgtEl>
                                          <p:spTgt spid="52234"/>
                                        </p:tgtEl>
                                        <p:attrNameLst>
                                          <p:attrName>ppt_x</p:attrName>
                                        </p:attrNameLst>
                                      </p:cBhvr>
                                      <p:tavLst>
                                        <p:tav tm="0">
                                          <p:val>
                                            <p:strVal val="#ppt_x"/>
                                          </p:val>
                                        </p:tav>
                                        <p:tav tm="100000">
                                          <p:val>
                                            <p:strVal val="#ppt_x"/>
                                          </p:val>
                                        </p:tav>
                                      </p:tavLst>
                                    </p:anim>
                                    <p:anim calcmode="lin" valueType="num">
                                      <p:cBhvr additive="base">
                                        <p:cTn id="44" dur="500" fill="hold"/>
                                        <p:tgtEl>
                                          <p:spTgt spid="522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4" presetClass="entr" presetSubtype="0" fill="hold" nodeType="clickEffect">
                                  <p:stCondLst>
                                    <p:cond delay="0"/>
                                  </p:stCondLst>
                                  <p:childTnLst>
                                    <p:set>
                                      <p:cBhvr>
                                        <p:cTn id="48" dur="1" fill="hold">
                                          <p:stCondLst>
                                            <p:cond delay="499"/>
                                          </p:stCondLst>
                                        </p:cTn>
                                        <p:tgtEl>
                                          <p:spTgt spid="52235"/>
                                        </p:tgtEl>
                                        <p:attrNameLst>
                                          <p:attrName>style.visibility</p:attrName>
                                        </p:attrNameLst>
                                      </p:cBhvr>
                                      <p:to>
                                        <p:strVal val="visible"/>
                                      </p:to>
                                    </p:set>
                                    <p:anim to="" calcmode="lin" valueType="num">
                                      <p:cBhvr>
                                        <p:cTn id="49" dur="1" fill="hold"/>
                                        <p:tgtEl>
                                          <p:spTgt spid="52235"/>
                                        </p:tgtEl>
                                        <p:attrNameLst>
                                          <p:attrName>style.visibility</p:attrName>
                                        </p:attrNameLst>
                                      </p:cBhvr>
                                    </p:anim>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2231"/>
                                        </p:tgtEl>
                                        <p:attrNameLst>
                                          <p:attrName>style.visibility</p:attrName>
                                        </p:attrNameLst>
                                      </p:cBhvr>
                                      <p:to>
                                        <p:strVal val="visible"/>
                                      </p:to>
                                    </p:set>
                                    <p:animEffect transition="in" filter="blinds(horizontal)">
                                      <p:cBhvr>
                                        <p:cTn id="54" dur="500"/>
                                        <p:tgtEl>
                                          <p:spTgt spid="5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P spid="52230" grpId="0" animBg="1"/>
      <p:bldP spid="522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ln/>
        </p:spPr>
        <p:txBody>
          <a:bodyPr vert="horz" wrap="square" lIns="91440" tIns="45720" rIns="91440" bIns="45720" anchor="ctr"/>
          <a:p>
            <a:pPr eaLnBrk="1" hangingPunct="1"/>
            <a:r>
              <a:rPr lang="en-US" altLang="zh-CN" b="1" dirty="0">
                <a:solidFill>
                  <a:schemeClr val="bg1"/>
                </a:solidFill>
              </a:rPr>
              <a:t>3.3 </a:t>
            </a:r>
            <a:r>
              <a:rPr lang="zh-CN" altLang="en-US" b="1" dirty="0">
                <a:solidFill>
                  <a:schemeClr val="bg1"/>
                </a:solidFill>
              </a:rPr>
              <a:t>其他正交变换</a:t>
            </a:r>
            <a:endParaRPr lang="zh-CN" altLang="en-US" b="1" dirty="0">
              <a:solidFill>
                <a:schemeClr val="bg1"/>
              </a:solidFill>
            </a:endParaRPr>
          </a:p>
        </p:txBody>
      </p:sp>
      <p:sp>
        <p:nvSpPr>
          <p:cNvPr id="75779" name="Rectangle 3"/>
          <p:cNvSpPr>
            <a:spLocks noGrp="1"/>
          </p:cNvSpPr>
          <p:nvPr>
            <p:ph idx="1"/>
          </p:nvPr>
        </p:nvSpPr>
        <p:spPr>
          <a:xfrm>
            <a:off x="466725" y="1828800"/>
            <a:ext cx="8208963" cy="4572000"/>
          </a:xfrm>
          <a:ln/>
        </p:spPr>
        <p:txBody>
          <a:bodyPr vert="horz" wrap="square" lIns="91440" tIns="45720" rIns="91440" bIns="45720" anchor="t"/>
          <a:p>
            <a:pPr eaLnBrk="1" hangingPunct="1">
              <a:buFont typeface="Wingdings" panose="05000000000000000000" pitchFamily="2" charset="2"/>
              <a:buChar char="Ø"/>
            </a:pPr>
            <a:r>
              <a:rPr lang="zh-CN" altLang="en-US" b="1" dirty="0">
                <a:solidFill>
                  <a:schemeClr val="bg1"/>
                </a:solidFill>
              </a:rPr>
              <a:t>为什么要对图像进行正交变换？</a:t>
            </a:r>
            <a:endParaRPr lang="zh-CN" altLang="en-US" b="1" dirty="0">
              <a:solidFill>
                <a:schemeClr val="bg1"/>
              </a:solidFill>
            </a:endParaRPr>
          </a:p>
          <a:p>
            <a:pPr lvl="1" eaLnBrk="1" hangingPunct="1"/>
            <a:r>
              <a:rPr lang="zh-CN" altLang="en-US" b="1" dirty="0">
                <a:solidFill>
                  <a:schemeClr val="bg1"/>
                </a:solidFill>
                <a:latin typeface="宋体" panose="02010600030101010101" pitchFamily="2" charset="-122"/>
              </a:rPr>
              <a:t>图像中所包含的数据，相关性很强，直接处理难度和冗余度都很大。必须通过采取必要的手段来消除相关性，使各像元的数据间或各个波段的数据间相对独立。</a:t>
            </a:r>
            <a:endParaRPr lang="zh-CN" altLang="en-US" b="1" dirty="0">
              <a:solidFill>
                <a:schemeClr val="bg1"/>
              </a:solidFill>
              <a:latin typeface="宋体" panose="02010600030101010101" pitchFamily="2" charset="-122"/>
            </a:endParaRPr>
          </a:p>
          <a:p>
            <a:pPr lvl="1" eaLnBrk="1" hangingPunct="1"/>
            <a:r>
              <a:rPr lang="zh-CN" altLang="en-US" b="1" dirty="0">
                <a:solidFill>
                  <a:schemeClr val="bg1"/>
                </a:solidFill>
                <a:latin typeface="宋体" panose="02010600030101010101" pitchFamily="2" charset="-122"/>
                <a:cs typeface="Times New Roman" panose="02020603050405020304" pitchFamily="18" charset="0"/>
              </a:rPr>
              <a:t>正交变换运算比较简单，数学描述容易，可进行正变换和逆变换。</a:t>
            </a:r>
            <a:endParaRPr lang="zh-CN" altLang="en-US"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5779">
                                            <p:txEl>
                                              <p:charRg st="0" end="15"/>
                                            </p:txEl>
                                          </p:spTgt>
                                        </p:tgtEl>
                                        <p:attrNameLst>
                                          <p:attrName>style.visibility</p:attrName>
                                        </p:attrNameLst>
                                      </p:cBhvr>
                                      <p:to>
                                        <p:strVal val="visible"/>
                                      </p:to>
                                    </p:set>
                                    <p:animEffect transition="in" filter="dissolve">
                                      <p:cBhvr>
                                        <p:cTn id="7" dur="500"/>
                                        <p:tgtEl>
                                          <p:spTgt spid="75779">
                                            <p:txEl>
                                              <p:charRg st="0" end="15"/>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5779">
                                            <p:txEl>
                                              <p:charRg st="15" end="86"/>
                                            </p:txEl>
                                          </p:spTgt>
                                        </p:tgtEl>
                                        <p:attrNameLst>
                                          <p:attrName>style.visibility</p:attrName>
                                        </p:attrNameLst>
                                      </p:cBhvr>
                                      <p:to>
                                        <p:strVal val="visible"/>
                                      </p:to>
                                    </p:set>
                                    <p:animEffect transition="in" filter="dissolve">
                                      <p:cBhvr>
                                        <p:cTn id="10" dur="500"/>
                                        <p:tgtEl>
                                          <p:spTgt spid="75779">
                                            <p:txEl>
                                              <p:charRg st="15" end="86"/>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5779">
                                            <p:txEl>
                                              <p:charRg st="86" end="116"/>
                                            </p:txEl>
                                          </p:spTgt>
                                        </p:tgtEl>
                                        <p:attrNameLst>
                                          <p:attrName>style.visibility</p:attrName>
                                        </p:attrNameLst>
                                      </p:cBhvr>
                                      <p:to>
                                        <p:strVal val="visible"/>
                                      </p:to>
                                    </p:set>
                                    <p:animEffect transition="in" filter="dissolve">
                                      <p:cBhvr>
                                        <p:cTn id="13" dur="500"/>
                                        <p:tgtEl>
                                          <p:spTgt spid="75779">
                                            <p:txEl>
                                              <p:charRg st="86" end="1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dvAuto="100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rPr>
              <a:t>正交变换</a:t>
            </a:r>
            <a:endParaRPr lang="zh-CN" altLang="en-US" b="1" dirty="0">
              <a:solidFill>
                <a:schemeClr val="bg1"/>
              </a:solidFill>
            </a:endParaRPr>
          </a:p>
        </p:txBody>
      </p:sp>
      <p:sp>
        <p:nvSpPr>
          <p:cNvPr id="76803" name="Rectangle 3"/>
          <p:cNvSpPr>
            <a:spLocks noGrp="1"/>
          </p:cNvSpPr>
          <p:nvPr>
            <p:ph idx="1"/>
          </p:nvPr>
        </p:nvSpPr>
        <p:spPr>
          <a:xfrm>
            <a:off x="466725" y="1828800"/>
            <a:ext cx="8208963" cy="4572000"/>
          </a:xfrm>
          <a:ln/>
        </p:spPr>
        <p:txBody>
          <a:bodyPr vert="horz" wrap="square" lIns="91440" tIns="45720" rIns="91440" bIns="45720" anchor="t"/>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rPr>
              <a:t>傅立叶变换的实质</a:t>
            </a:r>
            <a:r>
              <a:rPr lang="en-US" altLang="zh-CN" b="1" dirty="0">
                <a:solidFill>
                  <a:schemeClr val="bg1"/>
                </a:solidFill>
                <a:latin typeface="宋体" panose="02010600030101010101" pitchFamily="2" charset="-122"/>
              </a:rPr>
              <a:t>--</a:t>
            </a:r>
            <a:r>
              <a:rPr lang="zh-CN" altLang="en-US" b="1" dirty="0">
                <a:solidFill>
                  <a:schemeClr val="bg1"/>
                </a:solidFill>
                <a:latin typeface="宋体" panose="02010600030101010101" pitchFamily="2" charset="-122"/>
              </a:rPr>
              <a:t>把代表图像的图像函数展开成具有不同空间频率的正、余弦函数的线性组合，或者说用正、余弦正交函数系来描述图像函数。</a:t>
            </a:r>
            <a:endParaRPr lang="zh-CN" altLang="en-US" b="1" dirty="0">
              <a:solidFill>
                <a:schemeClr val="bg1"/>
              </a:solidFill>
              <a:latin typeface="宋体" panose="02010600030101010101" pitchFamily="2" charset="-122"/>
            </a:endParaRPr>
          </a:p>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rPr>
              <a:t>除傅立叶变换是正交变换外，还有很多种正交变换方法，如</a:t>
            </a:r>
            <a:r>
              <a:rPr lang="en-US" altLang="zh-CN" b="1" dirty="0">
                <a:solidFill>
                  <a:schemeClr val="bg1"/>
                </a:solidFill>
                <a:latin typeface="宋体" panose="02010600030101010101" pitchFamily="2" charset="-122"/>
              </a:rPr>
              <a:t>DCT</a:t>
            </a:r>
            <a:r>
              <a:rPr lang="zh-CN" altLang="en-US" b="1" dirty="0">
                <a:solidFill>
                  <a:schemeClr val="bg1"/>
                </a:solidFill>
                <a:latin typeface="宋体" panose="02010600030101010101" pitchFamily="2" charset="-122"/>
              </a:rPr>
              <a:t>变换、小波变换、</a:t>
            </a:r>
            <a:r>
              <a:rPr lang="en-US" altLang="zh-CN" b="1" dirty="0">
                <a:solidFill>
                  <a:schemeClr val="bg1"/>
                </a:solidFill>
                <a:latin typeface="宋体" panose="02010600030101010101" pitchFamily="2" charset="-122"/>
              </a:rPr>
              <a:t>Walsh</a:t>
            </a:r>
            <a:r>
              <a:rPr lang="zh-CN" altLang="en-US" b="1" dirty="0">
                <a:solidFill>
                  <a:schemeClr val="bg1"/>
                </a:solidFill>
                <a:latin typeface="宋体" panose="02010600030101010101" pitchFamily="2" charset="-122"/>
              </a:rPr>
              <a:t>变换、</a:t>
            </a:r>
            <a:r>
              <a:rPr lang="en-US" altLang="zh-CN" b="1" dirty="0">
                <a:solidFill>
                  <a:schemeClr val="bg1"/>
                </a:solidFill>
                <a:latin typeface="宋体" panose="02010600030101010101" pitchFamily="2" charset="-122"/>
              </a:rPr>
              <a:t>Hadamard</a:t>
            </a:r>
            <a:r>
              <a:rPr lang="zh-CN" altLang="en-US" b="1" dirty="0">
                <a:solidFill>
                  <a:schemeClr val="bg1"/>
                </a:solidFill>
                <a:latin typeface="宋体" panose="02010600030101010101" pitchFamily="2" charset="-122"/>
              </a:rPr>
              <a:t>变换和</a:t>
            </a:r>
            <a:r>
              <a:rPr lang="en-US" altLang="zh-CN" b="1" dirty="0">
                <a:solidFill>
                  <a:schemeClr val="bg1"/>
                </a:solidFill>
                <a:latin typeface="宋体" panose="02010600030101010101" pitchFamily="2" charset="-122"/>
              </a:rPr>
              <a:t>K-L</a:t>
            </a:r>
            <a:r>
              <a:rPr lang="zh-CN" altLang="en-US" b="1" dirty="0">
                <a:solidFill>
                  <a:schemeClr val="bg1"/>
                </a:solidFill>
                <a:latin typeface="宋体" panose="02010600030101010101" pitchFamily="2" charset="-122"/>
              </a:rPr>
              <a:t>变换等正交变换。</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6803">
                                            <p:txEl>
                                              <p:charRg st="0" end="66"/>
                                            </p:txEl>
                                          </p:spTgt>
                                        </p:tgtEl>
                                        <p:attrNameLst>
                                          <p:attrName>style.visibility</p:attrName>
                                        </p:attrNameLst>
                                      </p:cBhvr>
                                      <p:to>
                                        <p:strVal val="visible"/>
                                      </p:to>
                                    </p:set>
                                    <p:animEffect transition="in" filter="dissolve">
                                      <p:cBhvr>
                                        <p:cTn id="7" dur="500"/>
                                        <p:tgtEl>
                                          <p:spTgt spid="76803">
                                            <p:txEl>
                                              <p:charRg st="0" end="66"/>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6803">
                                            <p:txEl>
                                              <p:charRg st="66" end="134"/>
                                            </p:txEl>
                                          </p:spTgt>
                                        </p:tgtEl>
                                        <p:attrNameLst>
                                          <p:attrName>style.visibility</p:attrName>
                                        </p:attrNameLst>
                                      </p:cBhvr>
                                      <p:to>
                                        <p:strVal val="visible"/>
                                      </p:to>
                                    </p:set>
                                    <p:animEffect transition="in" filter="dissolve">
                                      <p:cBhvr>
                                        <p:cTn id="11" dur="500"/>
                                        <p:tgtEl>
                                          <p:spTgt spid="76803">
                                            <p:txEl>
                                              <p:charRg st="66"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dvAuto="100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标题 1"/>
          <p:cNvSpPr>
            <a:spLocks noGrp="1"/>
          </p:cNvSpPr>
          <p:nvPr>
            <p:ph type="title"/>
          </p:nvPr>
        </p:nvSpPr>
        <p:spPr>
          <a:xfrm>
            <a:off x="468313" y="260350"/>
            <a:ext cx="8567737" cy="1143000"/>
          </a:xfrm>
          <a:ln/>
        </p:spPr>
        <p:txBody>
          <a:bodyPr vert="horz" wrap="square" lIns="91440" tIns="45720" rIns="91440" bIns="45720" anchor="ctr"/>
          <a:p>
            <a:pPr algn="l"/>
            <a:r>
              <a:rPr lang="zh-CN" altLang="en-US" sz="3200" dirty="0">
                <a:solidFill>
                  <a:schemeClr val="bg1"/>
                </a:solidFill>
              </a:rPr>
              <a:t>频率的概念举例（信息来源：</a:t>
            </a:r>
            <a:r>
              <a:rPr lang="en-US" altLang="zh-CN" sz="3200" dirty="0">
                <a:solidFill>
                  <a:schemeClr val="bg1"/>
                </a:solidFill>
              </a:rPr>
              <a:t>https://zhuanlan.zhihu.com/wille/19763358</a:t>
            </a:r>
            <a:r>
              <a:rPr lang="zh-CN" altLang="en-US" sz="3200" dirty="0">
                <a:solidFill>
                  <a:schemeClr val="bg1"/>
                </a:solidFill>
              </a:rPr>
              <a:t>）</a:t>
            </a:r>
            <a:endParaRPr lang="zh-CN" altLang="en-US" sz="3200" dirty="0">
              <a:solidFill>
                <a:schemeClr val="bg1"/>
              </a:solidFill>
            </a:endParaRPr>
          </a:p>
        </p:txBody>
      </p:sp>
      <p:sp>
        <p:nvSpPr>
          <p:cNvPr id="8195" name="内容占位符 2"/>
          <p:cNvSpPr>
            <a:spLocks noGrp="1"/>
          </p:cNvSpPr>
          <p:nvPr>
            <p:ph idx="1"/>
          </p:nvPr>
        </p:nvSpPr>
        <p:spPr>
          <a:xfrm>
            <a:off x="611188" y="1268413"/>
            <a:ext cx="7772400" cy="4114800"/>
          </a:xfrm>
          <a:ln/>
        </p:spPr>
        <p:txBody>
          <a:bodyPr vert="horz" wrap="square" lIns="91440" tIns="45720" rIns="91440" bIns="45720" anchor="t"/>
          <a:p>
            <a:r>
              <a:rPr lang="zh-CN" altLang="en-US" dirty="0">
                <a:solidFill>
                  <a:schemeClr val="bg1"/>
                </a:solidFill>
              </a:rPr>
              <a:t>一段音乐：对音乐最普遍的理解是随着时间变化的震动。</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乐谱：</a:t>
            </a:r>
            <a:endParaRPr lang="en-US" altLang="zh-CN" dirty="0">
              <a:solidFill>
                <a:schemeClr val="bg1"/>
              </a:solidFill>
            </a:endParaRPr>
          </a:p>
          <a:p>
            <a:endParaRPr lang="zh-CN" altLang="en-US" dirty="0">
              <a:solidFill>
                <a:schemeClr val="bg1"/>
              </a:solidFill>
            </a:endParaRPr>
          </a:p>
        </p:txBody>
      </p:sp>
      <p:pic>
        <p:nvPicPr>
          <p:cNvPr id="8196" name="Picture 3"/>
          <p:cNvPicPr>
            <a:picLocks noChangeAspect="1"/>
          </p:cNvPicPr>
          <p:nvPr/>
        </p:nvPicPr>
        <p:blipFill>
          <a:blip r:embed="rId1"/>
          <a:stretch>
            <a:fillRect/>
          </a:stretch>
        </p:blipFill>
        <p:spPr>
          <a:xfrm>
            <a:off x="644525" y="2819400"/>
            <a:ext cx="7854950" cy="1219200"/>
          </a:xfrm>
          <a:prstGeom prst="rect">
            <a:avLst/>
          </a:prstGeom>
          <a:noFill/>
          <a:ln w="9525">
            <a:noFill/>
          </a:ln>
        </p:spPr>
      </p:pic>
      <p:pic>
        <p:nvPicPr>
          <p:cNvPr id="8197" name="Picture 4"/>
          <p:cNvPicPr>
            <a:picLocks noChangeAspect="1"/>
          </p:cNvPicPr>
          <p:nvPr/>
        </p:nvPicPr>
        <p:blipFill>
          <a:blip r:embed="rId2"/>
          <a:stretch>
            <a:fillRect/>
          </a:stretch>
        </p:blipFill>
        <p:spPr>
          <a:xfrm>
            <a:off x="658813" y="4868863"/>
            <a:ext cx="7874000" cy="1651000"/>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p:nvPr/>
        </p:nvSpPr>
        <p:spPr>
          <a:xfrm>
            <a:off x="914400" y="685800"/>
            <a:ext cx="7467600" cy="37242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3000" b="1" dirty="0">
                <a:solidFill>
                  <a:schemeClr val="bg1"/>
                </a:solidFill>
              </a:rPr>
              <a:t>离散余弦变换（</a:t>
            </a:r>
            <a:r>
              <a:rPr lang="en-US" altLang="zh-CN" sz="3000" b="1" dirty="0">
                <a:solidFill>
                  <a:schemeClr val="bg1"/>
                </a:solidFill>
              </a:rPr>
              <a:t>DCT</a:t>
            </a:r>
            <a:r>
              <a:rPr lang="zh-CN" altLang="en-US" sz="3000" b="1" dirty="0">
                <a:solidFill>
                  <a:schemeClr val="bg1"/>
                </a:solidFill>
              </a:rPr>
              <a:t>）</a:t>
            </a:r>
            <a:endParaRPr lang="zh-CN" altLang="en-US" sz="3000" b="1" dirty="0">
              <a:solidFill>
                <a:schemeClr val="bg1"/>
              </a:solidFill>
            </a:endParaRPr>
          </a:p>
          <a:p>
            <a:pPr marL="0" lvl="0" indent="0" eaLnBrk="1" hangingPunct="1">
              <a:spcBef>
                <a:spcPct val="50000"/>
              </a:spcBef>
              <a:buClr>
                <a:schemeClr val="accent1"/>
              </a:buClr>
            </a:pPr>
            <a:r>
              <a:rPr lang="en-US" altLang="zh-CN" sz="2600" b="1" dirty="0">
                <a:solidFill>
                  <a:schemeClr val="bg1"/>
                </a:solidFill>
                <a:latin typeface="宋体" panose="02010600030101010101" pitchFamily="2" charset="-122"/>
              </a:rPr>
              <a:t>Fourier</a:t>
            </a:r>
            <a:r>
              <a:rPr lang="zh-CN" altLang="en-US" sz="2600" b="1" dirty="0">
                <a:solidFill>
                  <a:schemeClr val="bg1"/>
                </a:solidFill>
                <a:latin typeface="宋体" panose="02010600030101010101" pitchFamily="2" charset="-122"/>
              </a:rPr>
              <a:t>变换的一个最大的问题是：它的参数都是复数，在数据的描述上相当于实数的两倍。</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为此，我们希望有一种能够达到相同功能但数据量又不大的变换。在此期望下，产生了</a:t>
            </a:r>
            <a:r>
              <a:rPr lang="en-US" altLang="zh-CN" sz="2600" b="1" dirty="0">
                <a:solidFill>
                  <a:schemeClr val="bg1"/>
                </a:solidFill>
                <a:latin typeface="宋体" panose="02010600030101010101" pitchFamily="2" charset="-122"/>
              </a:rPr>
              <a:t>DCT</a:t>
            </a:r>
            <a:r>
              <a:rPr lang="zh-CN" altLang="en-US" sz="2600" b="1" dirty="0">
                <a:solidFill>
                  <a:schemeClr val="bg1"/>
                </a:solidFill>
                <a:latin typeface="宋体" panose="02010600030101010101" pitchFamily="2" charset="-122"/>
              </a:rPr>
              <a:t>变换。</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一、一维离散余弦变换</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en-US" altLang="zh-CN" sz="2600" b="1" dirty="0">
                <a:solidFill>
                  <a:schemeClr val="bg1"/>
                </a:solidFill>
                <a:latin typeface="宋体" panose="02010600030101010101" pitchFamily="2" charset="-122"/>
              </a:rPr>
              <a:t>1</a:t>
            </a:r>
            <a:r>
              <a:rPr lang="zh-CN" altLang="en-US" sz="2600" b="1" dirty="0">
                <a:solidFill>
                  <a:schemeClr val="bg1"/>
                </a:solidFill>
                <a:latin typeface="宋体" panose="02010600030101010101" pitchFamily="2" charset="-122"/>
              </a:rPr>
              <a:t>、正反变换公式</a:t>
            </a:r>
            <a:endParaRPr lang="zh-CN" altLang="en-US" sz="2600" b="1" dirty="0">
              <a:solidFill>
                <a:schemeClr val="bg1"/>
              </a:solidFill>
              <a:latin typeface="宋体" panose="02010600030101010101" pitchFamily="2" charset="-122"/>
            </a:endParaRPr>
          </a:p>
        </p:txBody>
      </p:sp>
      <p:graphicFrame>
        <p:nvGraphicFramePr>
          <p:cNvPr id="90115" name="Object 3"/>
          <p:cNvGraphicFramePr>
            <a:graphicFrameLocks noChangeAspect="1"/>
          </p:cNvGraphicFramePr>
          <p:nvPr/>
        </p:nvGraphicFramePr>
        <p:xfrm>
          <a:off x="1878013" y="4572000"/>
          <a:ext cx="5894387" cy="1371600"/>
        </p:xfrm>
        <a:graphic>
          <a:graphicData uri="http://schemas.openxmlformats.org/presentationml/2006/ole">
            <mc:AlternateContent xmlns:mc="http://schemas.openxmlformats.org/markup-compatibility/2006">
              <mc:Choice xmlns:v="urn:schemas-microsoft-com:vml" Requires="v">
                <p:oleObj spid="_x0000_s3116" name="" r:id="rId1" imgW="3403600" imgH="914400" progId="Equation.3">
                  <p:embed/>
                </p:oleObj>
              </mc:Choice>
              <mc:Fallback>
                <p:oleObj name="" r:id="rId1" imgW="3403600" imgH="914400" progId="Equation.3">
                  <p:embed/>
                  <p:pic>
                    <p:nvPicPr>
                      <p:cNvPr id="0" name="图片 3115"/>
                      <p:cNvPicPr/>
                      <p:nvPr/>
                    </p:nvPicPr>
                    <p:blipFill>
                      <a:blip r:embed="rId2"/>
                      <a:stretch>
                        <a:fillRect/>
                      </a:stretch>
                    </p:blipFill>
                    <p:spPr>
                      <a:xfrm>
                        <a:off x="1878013" y="4572000"/>
                        <a:ext cx="5894387" cy="1371600"/>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115"/>
                                        </p:tgtEl>
                                        <p:attrNameLst>
                                          <p:attrName>style.visibility</p:attrName>
                                        </p:attrNameLst>
                                      </p:cBhvr>
                                      <p:to>
                                        <p:strVal val="visible"/>
                                      </p:to>
                                    </p:set>
                                    <p:anim calcmode="lin" valueType="num">
                                      <p:cBhvr additive="base">
                                        <p:cTn id="7" dur="500" fill="hold"/>
                                        <p:tgtEl>
                                          <p:spTgt spid="90115"/>
                                        </p:tgtEl>
                                        <p:attrNameLst>
                                          <p:attrName>ppt_x</p:attrName>
                                        </p:attrNameLst>
                                      </p:cBhvr>
                                      <p:tavLst>
                                        <p:tav tm="0">
                                          <p:val>
                                            <p:strVal val="0-#ppt_w/2"/>
                                          </p:val>
                                        </p:tav>
                                        <p:tav tm="100000">
                                          <p:val>
                                            <p:strVal val="#ppt_x"/>
                                          </p:val>
                                        </p:tav>
                                      </p:tavLst>
                                    </p:anim>
                                    <p:anim calcmode="lin" valueType="num">
                                      <p:cBhvr additive="base">
                                        <p:cTn id="8" dur="500" fill="hold"/>
                                        <p:tgtEl>
                                          <p:spTgt spid="9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p:nvPr/>
        </p:nvSpPr>
        <p:spPr>
          <a:xfrm>
            <a:off x="990600" y="1676400"/>
            <a:ext cx="7758113" cy="28702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600" b="1" dirty="0">
                <a:solidFill>
                  <a:schemeClr val="bg1"/>
                </a:solidFill>
                <a:latin typeface="宋体" panose="02010600030101010101" pitchFamily="2" charset="-122"/>
              </a:rPr>
              <a:t>2</a:t>
            </a:r>
            <a:r>
              <a:rPr lang="zh-CN" altLang="en-US" sz="2600" b="1" dirty="0">
                <a:solidFill>
                  <a:schemeClr val="bg1"/>
                </a:solidFill>
                <a:latin typeface="宋体" panose="02010600030101010101" pitchFamily="2" charset="-122"/>
              </a:rPr>
              <a:t>、特点</a:t>
            </a:r>
            <a:endParaRPr lang="zh-CN" altLang="en-US" sz="2600" b="1" dirty="0">
              <a:solidFill>
                <a:schemeClr val="bg1"/>
              </a:solidFill>
              <a:latin typeface="宋体" panose="02010600030101010101" pitchFamily="2" charset="-122"/>
            </a:endParaRPr>
          </a:p>
          <a:p>
            <a:pPr marL="0" lvl="0" indent="0" eaLnBrk="1" hangingPunct="1">
              <a:spcBef>
                <a:spcPct val="50000"/>
              </a:spcBef>
              <a:buNone/>
            </a:pPr>
            <a:r>
              <a:rPr lang="zh-CN" altLang="en-US" sz="2600" b="1" dirty="0">
                <a:solidFill>
                  <a:schemeClr val="bg1"/>
                </a:solidFill>
                <a:latin typeface="宋体" panose="02010600030101010101" pitchFamily="2" charset="-122"/>
              </a:rPr>
              <a:t>（</a:t>
            </a:r>
            <a:r>
              <a:rPr lang="en-US" altLang="zh-CN" sz="2600" b="1" dirty="0">
                <a:solidFill>
                  <a:schemeClr val="bg1"/>
                </a:solidFill>
                <a:latin typeface="宋体" panose="02010600030101010101" pitchFamily="2" charset="-122"/>
              </a:rPr>
              <a:t>1</a:t>
            </a:r>
            <a:r>
              <a:rPr lang="zh-CN" altLang="en-US" sz="2600" b="1" dirty="0">
                <a:solidFill>
                  <a:schemeClr val="bg1"/>
                </a:solidFill>
                <a:latin typeface="宋体" panose="02010600030101010101" pitchFamily="2" charset="-122"/>
              </a:rPr>
              <a:t>）在广义频域上，离散余弦变换的系数为实数；</a:t>
            </a:r>
            <a:endParaRPr lang="zh-CN" altLang="en-US" sz="2600" b="1" dirty="0">
              <a:solidFill>
                <a:schemeClr val="bg1"/>
              </a:solidFill>
              <a:latin typeface="宋体" panose="02010600030101010101" pitchFamily="2" charset="-122"/>
            </a:endParaRPr>
          </a:p>
          <a:p>
            <a:pPr marL="0" lvl="0" indent="0" eaLnBrk="1" hangingPunct="1">
              <a:spcBef>
                <a:spcPct val="50000"/>
              </a:spcBef>
              <a:buNone/>
            </a:pPr>
            <a:r>
              <a:rPr lang="zh-CN" altLang="en-US" sz="2600" b="1" dirty="0">
                <a:solidFill>
                  <a:schemeClr val="bg1"/>
                </a:solidFill>
                <a:latin typeface="宋体" panose="02010600030101010101" pitchFamily="2" charset="-122"/>
              </a:rPr>
              <a:t>（</a:t>
            </a:r>
            <a:r>
              <a:rPr lang="en-US" altLang="zh-CN" sz="2600" b="1" dirty="0">
                <a:solidFill>
                  <a:schemeClr val="bg1"/>
                </a:solidFill>
                <a:latin typeface="宋体" panose="02010600030101010101" pitchFamily="2" charset="-122"/>
              </a:rPr>
              <a:t>2</a:t>
            </a:r>
            <a:r>
              <a:rPr lang="zh-CN" altLang="en-US" sz="2600" b="1" dirty="0">
                <a:solidFill>
                  <a:schemeClr val="bg1"/>
                </a:solidFill>
                <a:latin typeface="宋体" panose="02010600030101010101" pitchFamily="2" charset="-122"/>
              </a:rPr>
              <a:t>）正变换的核与反变换的核相同。</a:t>
            </a:r>
            <a:endParaRPr lang="zh-CN" altLang="en-US" sz="2600" b="1" dirty="0">
              <a:solidFill>
                <a:schemeClr val="bg1"/>
              </a:solidFill>
              <a:latin typeface="宋体" panose="02010600030101010101" pitchFamily="2" charset="-122"/>
            </a:endParaRPr>
          </a:p>
          <a:p>
            <a:pPr marL="0" lvl="0" indent="0" eaLnBrk="1" hangingPunct="1">
              <a:spcBef>
                <a:spcPct val="50000"/>
              </a:spcBef>
              <a:buNone/>
            </a:pPr>
            <a:r>
              <a:rPr lang="zh-CN" altLang="en-US" sz="2600" b="1" dirty="0">
                <a:solidFill>
                  <a:schemeClr val="bg1"/>
                </a:solidFill>
                <a:latin typeface="宋体" panose="02010600030101010101" pitchFamily="2" charset="-122"/>
              </a:rPr>
              <a:t>二、二维离散余弦变换</a:t>
            </a:r>
            <a:endParaRPr lang="zh-CN" altLang="en-US" sz="2600" b="1" dirty="0">
              <a:solidFill>
                <a:schemeClr val="bg1"/>
              </a:solidFill>
              <a:latin typeface="宋体" panose="02010600030101010101" pitchFamily="2" charset="-122"/>
            </a:endParaRPr>
          </a:p>
          <a:p>
            <a:pPr marL="0" lvl="0" indent="0" eaLnBrk="1" hangingPunct="1">
              <a:spcBef>
                <a:spcPct val="50000"/>
              </a:spcBef>
              <a:buNone/>
            </a:pPr>
            <a:r>
              <a:rPr lang="en-US" altLang="zh-CN" sz="2600" b="1" dirty="0">
                <a:solidFill>
                  <a:schemeClr val="bg1"/>
                </a:solidFill>
                <a:latin typeface="宋体" panose="02010600030101010101" pitchFamily="2" charset="-122"/>
              </a:rPr>
              <a:t>1</a:t>
            </a:r>
            <a:r>
              <a:rPr lang="zh-CN" altLang="en-US" sz="2600" b="1" dirty="0">
                <a:solidFill>
                  <a:schemeClr val="bg1"/>
                </a:solidFill>
                <a:latin typeface="宋体" panose="02010600030101010101" pitchFamily="2" charset="-122"/>
              </a:rPr>
              <a:t>、正反变换公式</a:t>
            </a:r>
            <a:endParaRPr lang="zh-CN" altLang="en-US" sz="2600" b="1" dirty="0">
              <a:solidFill>
                <a:schemeClr val="bg1"/>
              </a:solidFill>
              <a:latin typeface="宋体" panose="02010600030101010101" pitchFamily="2" charset="-122"/>
            </a:endParaRPr>
          </a:p>
        </p:txBody>
      </p:sp>
      <p:graphicFrame>
        <p:nvGraphicFramePr>
          <p:cNvPr id="91139" name="Object 3"/>
          <p:cNvGraphicFramePr>
            <a:graphicFrameLocks noChangeAspect="1"/>
          </p:cNvGraphicFramePr>
          <p:nvPr/>
        </p:nvGraphicFramePr>
        <p:xfrm>
          <a:off x="1219200" y="762000"/>
          <a:ext cx="6789738" cy="685800"/>
        </p:xfrm>
        <a:graphic>
          <a:graphicData uri="http://schemas.openxmlformats.org/presentationml/2006/ole">
            <mc:AlternateContent xmlns:mc="http://schemas.openxmlformats.org/markup-compatibility/2006">
              <mc:Choice xmlns:v="urn:schemas-microsoft-com:vml" Requires="v">
                <p:oleObj spid="_x0000_s3113" name="" r:id="rId1" imgW="4191000" imgH="457200" progId="Equation.3">
                  <p:embed/>
                </p:oleObj>
              </mc:Choice>
              <mc:Fallback>
                <p:oleObj name="" r:id="rId1" imgW="4191000" imgH="457200" progId="Equation.3">
                  <p:embed/>
                  <p:pic>
                    <p:nvPicPr>
                      <p:cNvPr id="0" name="图片 3112"/>
                      <p:cNvPicPr/>
                      <p:nvPr/>
                    </p:nvPicPr>
                    <p:blipFill>
                      <a:blip r:embed="rId2"/>
                      <a:stretch>
                        <a:fillRect/>
                      </a:stretch>
                    </p:blipFill>
                    <p:spPr>
                      <a:xfrm>
                        <a:off x="1219200" y="762000"/>
                        <a:ext cx="6789738" cy="685800"/>
                      </a:xfrm>
                      <a:prstGeom prst="rect">
                        <a:avLst/>
                      </a:prstGeom>
                      <a:solidFill>
                        <a:schemeClr val="bg1"/>
                      </a:solidFill>
                      <a:ln w="38100">
                        <a:noFill/>
                        <a:miter/>
                      </a:ln>
                    </p:spPr>
                  </p:pic>
                </p:oleObj>
              </mc:Fallback>
            </mc:AlternateContent>
          </a:graphicData>
        </a:graphic>
      </p:graphicFrame>
      <p:graphicFrame>
        <p:nvGraphicFramePr>
          <p:cNvPr id="91140" name="Object 4"/>
          <p:cNvGraphicFramePr>
            <a:graphicFrameLocks noChangeAspect="1"/>
          </p:cNvGraphicFramePr>
          <p:nvPr/>
        </p:nvGraphicFramePr>
        <p:xfrm>
          <a:off x="900113" y="5516563"/>
          <a:ext cx="7562850" cy="838200"/>
        </p:xfrm>
        <a:graphic>
          <a:graphicData uri="http://schemas.openxmlformats.org/presentationml/2006/ole">
            <mc:AlternateContent xmlns:mc="http://schemas.openxmlformats.org/markup-compatibility/2006">
              <mc:Choice xmlns:v="urn:schemas-microsoft-com:vml" Requires="v">
                <p:oleObj spid="_x0000_s3118" name="" r:id="rId3" imgW="4457700" imgH="444500" progId="Equation.3">
                  <p:embed/>
                </p:oleObj>
              </mc:Choice>
              <mc:Fallback>
                <p:oleObj name="" r:id="rId3" imgW="4457700" imgH="444500" progId="Equation.3">
                  <p:embed/>
                  <p:pic>
                    <p:nvPicPr>
                      <p:cNvPr id="0" name="图片 3117"/>
                      <p:cNvPicPr/>
                      <p:nvPr/>
                    </p:nvPicPr>
                    <p:blipFill>
                      <a:blip r:embed="rId4"/>
                      <a:stretch>
                        <a:fillRect/>
                      </a:stretch>
                    </p:blipFill>
                    <p:spPr>
                      <a:xfrm>
                        <a:off x="900113" y="5516563"/>
                        <a:ext cx="7562850" cy="838200"/>
                      </a:xfrm>
                      <a:prstGeom prst="rect">
                        <a:avLst/>
                      </a:prstGeom>
                      <a:solidFill>
                        <a:schemeClr val="bg1"/>
                      </a:solidFill>
                      <a:ln w="38100">
                        <a:noFill/>
                        <a:miter/>
                      </a:ln>
                    </p:spPr>
                  </p:pic>
                </p:oleObj>
              </mc:Fallback>
            </mc:AlternateContent>
          </a:graphicData>
        </a:graphic>
      </p:graphicFrame>
      <p:sp>
        <p:nvSpPr>
          <p:cNvPr id="64517" name="Rectangle 5"/>
          <p:cNvSpPr/>
          <p:nvPr/>
        </p:nvSpPr>
        <p:spPr>
          <a:xfrm>
            <a:off x="971550" y="4941888"/>
            <a:ext cx="15049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600" b="1" dirty="0">
                <a:solidFill>
                  <a:schemeClr val="bg1"/>
                </a:solidFill>
                <a:latin typeface="黑体" panose="02010609060101010101" pitchFamily="49" charset="-122"/>
              </a:rPr>
              <a:t>正变换：</a:t>
            </a:r>
            <a:endParaRPr lang="zh-CN" altLang="en-US" sz="2600" b="1" dirty="0">
              <a:solidFill>
                <a:schemeClr val="bg1"/>
              </a:solidFill>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0-#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1139"/>
                                        </p:tgtEl>
                                        <p:attrNameLst>
                                          <p:attrName>style.visibility</p:attrName>
                                        </p:attrNameLst>
                                      </p:cBhvr>
                                      <p:to>
                                        <p:strVal val="visible"/>
                                      </p:to>
                                    </p:set>
                                    <p:anim calcmode="lin" valueType="num">
                                      <p:cBhvr additive="base">
                                        <p:cTn id="13" dur="500" fill="hold"/>
                                        <p:tgtEl>
                                          <p:spTgt spid="91139"/>
                                        </p:tgtEl>
                                        <p:attrNameLst>
                                          <p:attrName>ppt_x</p:attrName>
                                        </p:attrNameLst>
                                      </p:cBhvr>
                                      <p:tavLst>
                                        <p:tav tm="0">
                                          <p:val>
                                            <p:strVal val="0-#ppt_w/2"/>
                                          </p:val>
                                        </p:tav>
                                        <p:tav tm="100000">
                                          <p:val>
                                            <p:strVal val="#ppt_x"/>
                                          </p:val>
                                        </p:tav>
                                      </p:tavLst>
                                    </p:anim>
                                    <p:anim calcmode="lin" valueType="num">
                                      <p:cBhvr additive="base">
                                        <p:cTn id="14" dur="500" fill="hold"/>
                                        <p:tgtEl>
                                          <p:spTgt spid="911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2162" name="Object 2"/>
          <p:cNvGraphicFramePr>
            <a:graphicFrameLocks noChangeAspect="1"/>
          </p:cNvGraphicFramePr>
          <p:nvPr/>
        </p:nvGraphicFramePr>
        <p:xfrm>
          <a:off x="900113" y="1558925"/>
          <a:ext cx="7562850" cy="838200"/>
        </p:xfrm>
        <a:graphic>
          <a:graphicData uri="http://schemas.openxmlformats.org/presentationml/2006/ole">
            <mc:AlternateContent xmlns:mc="http://schemas.openxmlformats.org/markup-compatibility/2006">
              <mc:Choice xmlns:v="urn:schemas-microsoft-com:vml" Requires="v">
                <p:oleObj spid="_x0000_s3114" name="" r:id="rId1" imgW="4457700" imgH="444500" progId="Equation.3">
                  <p:embed/>
                </p:oleObj>
              </mc:Choice>
              <mc:Fallback>
                <p:oleObj name="" r:id="rId1" imgW="4457700" imgH="444500" progId="Equation.3">
                  <p:embed/>
                  <p:pic>
                    <p:nvPicPr>
                      <p:cNvPr id="0" name="图片 3113"/>
                      <p:cNvPicPr/>
                      <p:nvPr/>
                    </p:nvPicPr>
                    <p:blipFill>
                      <a:blip r:embed="rId2"/>
                      <a:stretch>
                        <a:fillRect/>
                      </a:stretch>
                    </p:blipFill>
                    <p:spPr>
                      <a:xfrm>
                        <a:off x="900113" y="1558925"/>
                        <a:ext cx="7562850" cy="838200"/>
                      </a:xfrm>
                      <a:prstGeom prst="rect">
                        <a:avLst/>
                      </a:prstGeom>
                      <a:solidFill>
                        <a:schemeClr val="bg1"/>
                      </a:solidFill>
                      <a:ln w="38100">
                        <a:noFill/>
                        <a:miter/>
                      </a:ln>
                    </p:spPr>
                  </p:pic>
                </p:oleObj>
              </mc:Fallback>
            </mc:AlternateContent>
          </a:graphicData>
        </a:graphic>
      </p:graphicFrame>
      <p:grpSp>
        <p:nvGrpSpPr>
          <p:cNvPr id="92163" name="Group 3"/>
          <p:cNvGrpSpPr/>
          <p:nvPr/>
        </p:nvGrpSpPr>
        <p:grpSpPr>
          <a:xfrm>
            <a:off x="2484438" y="2493963"/>
            <a:ext cx="3962400" cy="1150937"/>
            <a:chOff x="1392" y="3203"/>
            <a:chExt cx="2496" cy="725"/>
          </a:xfrm>
        </p:grpSpPr>
        <p:graphicFrame>
          <p:nvGraphicFramePr>
            <p:cNvPr id="65543" name="Object 4"/>
            <p:cNvGraphicFramePr>
              <a:graphicFrameLocks noChangeAspect="1"/>
            </p:cNvGraphicFramePr>
            <p:nvPr/>
          </p:nvGraphicFramePr>
          <p:xfrm>
            <a:off x="1392" y="3203"/>
            <a:ext cx="960" cy="725"/>
          </p:xfrm>
          <a:graphic>
            <a:graphicData uri="http://schemas.openxmlformats.org/presentationml/2006/ole">
              <mc:AlternateContent xmlns:mc="http://schemas.openxmlformats.org/markup-compatibility/2006">
                <mc:Choice xmlns:v="urn:schemas-microsoft-com:vml" Requires="v">
                  <p:oleObj spid="_x0000_s3115" name="" r:id="rId3" imgW="673100" imgH="508000" progId="Equation.3">
                    <p:embed/>
                  </p:oleObj>
                </mc:Choice>
                <mc:Fallback>
                  <p:oleObj name="" r:id="rId3" imgW="673100" imgH="508000" progId="Equation.3">
                    <p:embed/>
                    <p:pic>
                      <p:nvPicPr>
                        <p:cNvPr id="0" name="图片 3114"/>
                        <p:cNvPicPr/>
                        <p:nvPr/>
                      </p:nvPicPr>
                      <p:blipFill>
                        <a:blip r:embed="rId4"/>
                        <a:stretch>
                          <a:fillRect/>
                        </a:stretch>
                      </p:blipFill>
                      <p:spPr>
                        <a:xfrm>
                          <a:off x="1392" y="3203"/>
                          <a:ext cx="960" cy="725"/>
                        </a:xfrm>
                        <a:prstGeom prst="rect">
                          <a:avLst/>
                        </a:prstGeom>
                        <a:solidFill>
                          <a:schemeClr val="bg1"/>
                        </a:solidFill>
                        <a:ln w="38100">
                          <a:noFill/>
                          <a:miter/>
                        </a:ln>
                      </p:spPr>
                    </p:pic>
                  </p:oleObj>
                </mc:Fallback>
              </mc:AlternateContent>
            </a:graphicData>
          </a:graphic>
        </p:graphicFrame>
        <p:grpSp>
          <p:nvGrpSpPr>
            <p:cNvPr id="65544" name="Group 5"/>
            <p:cNvGrpSpPr/>
            <p:nvPr/>
          </p:nvGrpSpPr>
          <p:grpSpPr>
            <a:xfrm>
              <a:off x="2784" y="3312"/>
              <a:ext cx="1104" cy="540"/>
              <a:chOff x="2784" y="3312"/>
              <a:chExt cx="1104" cy="540"/>
            </a:xfrm>
          </p:grpSpPr>
          <p:graphicFrame>
            <p:nvGraphicFramePr>
              <p:cNvPr id="65545" name="Object 6"/>
              <p:cNvGraphicFramePr>
                <a:graphicFrameLocks noChangeAspect="1"/>
              </p:cNvGraphicFramePr>
              <p:nvPr/>
            </p:nvGraphicFramePr>
            <p:xfrm>
              <a:off x="2784" y="3312"/>
              <a:ext cx="480" cy="240"/>
            </p:xfrm>
            <a:graphic>
              <a:graphicData uri="http://schemas.openxmlformats.org/presentationml/2006/ole">
                <mc:AlternateContent xmlns:mc="http://schemas.openxmlformats.org/markup-compatibility/2006">
                  <mc:Choice xmlns:v="urn:schemas-microsoft-com:vml" Requires="v">
                    <p:oleObj spid="_x0000_s3119" name="" r:id="rId5" imgW="354965" imgH="177800" progId="Equation.3">
                      <p:embed/>
                    </p:oleObj>
                  </mc:Choice>
                  <mc:Fallback>
                    <p:oleObj name="" r:id="rId5" imgW="354965" imgH="177800" progId="Equation.3">
                      <p:embed/>
                      <p:pic>
                        <p:nvPicPr>
                          <p:cNvPr id="0" name="图片 3118"/>
                          <p:cNvPicPr/>
                          <p:nvPr/>
                        </p:nvPicPr>
                        <p:blipFill>
                          <a:blip r:embed="rId6"/>
                          <a:stretch>
                            <a:fillRect/>
                          </a:stretch>
                        </p:blipFill>
                        <p:spPr>
                          <a:xfrm>
                            <a:off x="2784" y="3312"/>
                            <a:ext cx="480" cy="240"/>
                          </a:xfrm>
                          <a:prstGeom prst="rect">
                            <a:avLst/>
                          </a:prstGeom>
                          <a:solidFill>
                            <a:schemeClr val="bg1"/>
                          </a:solidFill>
                          <a:ln w="38100">
                            <a:noFill/>
                            <a:miter/>
                          </a:ln>
                        </p:spPr>
                      </p:pic>
                    </p:oleObj>
                  </mc:Fallback>
                </mc:AlternateContent>
              </a:graphicData>
            </a:graphic>
          </p:graphicFrame>
          <p:graphicFrame>
            <p:nvGraphicFramePr>
              <p:cNvPr id="65546" name="Object 7"/>
              <p:cNvGraphicFramePr>
                <a:graphicFrameLocks noChangeAspect="1"/>
              </p:cNvGraphicFramePr>
              <p:nvPr/>
            </p:nvGraphicFramePr>
            <p:xfrm>
              <a:off x="2784" y="3617"/>
              <a:ext cx="1104" cy="235"/>
            </p:xfrm>
            <a:graphic>
              <a:graphicData uri="http://schemas.openxmlformats.org/presentationml/2006/ole">
                <mc:AlternateContent xmlns:mc="http://schemas.openxmlformats.org/markup-compatibility/2006">
                  <mc:Choice xmlns:v="urn:schemas-microsoft-com:vml" Requires="v">
                    <p:oleObj spid="_x0000_s3120" name="" r:id="rId7" imgW="951865" imgH="203200" progId="Equation.3">
                      <p:embed/>
                    </p:oleObj>
                  </mc:Choice>
                  <mc:Fallback>
                    <p:oleObj name="" r:id="rId7" imgW="951865" imgH="203200" progId="Equation.3">
                      <p:embed/>
                      <p:pic>
                        <p:nvPicPr>
                          <p:cNvPr id="0" name="图片 3119"/>
                          <p:cNvPicPr/>
                          <p:nvPr/>
                        </p:nvPicPr>
                        <p:blipFill>
                          <a:blip r:embed="rId8"/>
                          <a:stretch>
                            <a:fillRect/>
                          </a:stretch>
                        </p:blipFill>
                        <p:spPr>
                          <a:xfrm>
                            <a:off x="2784" y="3617"/>
                            <a:ext cx="1104" cy="235"/>
                          </a:xfrm>
                          <a:prstGeom prst="rect">
                            <a:avLst/>
                          </a:prstGeom>
                          <a:solidFill>
                            <a:schemeClr val="bg1"/>
                          </a:solidFill>
                          <a:ln w="38100">
                            <a:noFill/>
                            <a:miter/>
                          </a:ln>
                        </p:spPr>
                      </p:pic>
                    </p:oleObj>
                  </mc:Fallback>
                </mc:AlternateContent>
              </a:graphicData>
            </a:graphic>
          </p:graphicFrame>
        </p:grpSp>
      </p:grpSp>
      <p:sp>
        <p:nvSpPr>
          <p:cNvPr id="65540" name="Rectangle 8"/>
          <p:cNvSpPr/>
          <p:nvPr/>
        </p:nvSpPr>
        <p:spPr>
          <a:xfrm>
            <a:off x="914400" y="762000"/>
            <a:ext cx="15049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600" b="1" dirty="0">
                <a:solidFill>
                  <a:schemeClr val="bg1"/>
                </a:solidFill>
                <a:latin typeface="黑体" panose="02010609060101010101" pitchFamily="49" charset="-122"/>
              </a:rPr>
              <a:t>逆变换：</a:t>
            </a:r>
            <a:endParaRPr lang="zh-CN" altLang="en-US" sz="2600" b="1" dirty="0">
              <a:solidFill>
                <a:schemeClr val="bg1"/>
              </a:solidFill>
              <a:latin typeface="黑体" panose="02010609060101010101" pitchFamily="49" charset="-122"/>
            </a:endParaRPr>
          </a:p>
        </p:txBody>
      </p:sp>
      <p:sp>
        <p:nvSpPr>
          <p:cNvPr id="65541" name="Rectangle 9"/>
          <p:cNvSpPr/>
          <p:nvPr/>
        </p:nvSpPr>
        <p:spPr>
          <a:xfrm>
            <a:off x="990600" y="2743200"/>
            <a:ext cx="11747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600" b="1" dirty="0">
                <a:solidFill>
                  <a:schemeClr val="bg1"/>
                </a:solidFill>
              </a:rPr>
              <a:t>其中：</a:t>
            </a:r>
            <a:endParaRPr lang="zh-CN" altLang="en-US" sz="2600" b="1" dirty="0">
              <a:solidFill>
                <a:schemeClr val="bg1"/>
              </a:solidFill>
            </a:endParaRPr>
          </a:p>
        </p:txBody>
      </p:sp>
      <p:sp>
        <p:nvSpPr>
          <p:cNvPr id="65542" name="Rectangle 10"/>
          <p:cNvSpPr/>
          <p:nvPr/>
        </p:nvSpPr>
        <p:spPr>
          <a:xfrm>
            <a:off x="914400" y="3770313"/>
            <a:ext cx="7467600" cy="247332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buNone/>
            </a:pPr>
            <a:r>
              <a:rPr lang="en-US" altLang="zh-CN" sz="2600" b="1" dirty="0">
                <a:solidFill>
                  <a:schemeClr val="bg1"/>
                </a:solidFill>
                <a:latin typeface="宋体" panose="02010600030101010101" pitchFamily="2" charset="-122"/>
              </a:rPr>
              <a:t>2</a:t>
            </a:r>
            <a:r>
              <a:rPr lang="zh-CN" altLang="en-US" sz="2600" b="1" dirty="0">
                <a:solidFill>
                  <a:schemeClr val="bg1"/>
                </a:solidFill>
                <a:latin typeface="宋体" panose="02010600030101010101" pitchFamily="2" charset="-122"/>
              </a:rPr>
              <a:t>、</a:t>
            </a:r>
            <a:r>
              <a:rPr lang="en-US" altLang="zh-CN" sz="2600" b="1" dirty="0">
                <a:solidFill>
                  <a:schemeClr val="bg1"/>
                </a:solidFill>
                <a:latin typeface="宋体" panose="02010600030101010101" pitchFamily="2" charset="-122"/>
              </a:rPr>
              <a:t>DCT</a:t>
            </a:r>
            <a:r>
              <a:rPr lang="zh-CN" altLang="en-US" sz="2600" b="1" dirty="0">
                <a:solidFill>
                  <a:schemeClr val="bg1"/>
                </a:solidFill>
                <a:latin typeface="宋体" panose="02010600030101010101" pitchFamily="2" charset="-122"/>
              </a:rPr>
              <a:t>变换的应用</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余弦变换后的系数，在广义频域上，低频的幅值大而高频幅值小。</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余弦变换实际上是利用了</a:t>
            </a:r>
            <a:r>
              <a:rPr lang="en-US" altLang="zh-CN" sz="2600" b="1" dirty="0">
                <a:solidFill>
                  <a:schemeClr val="bg1"/>
                </a:solidFill>
                <a:latin typeface="宋体" panose="02010600030101010101" pitchFamily="2" charset="-122"/>
              </a:rPr>
              <a:t>Fourier</a:t>
            </a:r>
            <a:r>
              <a:rPr lang="zh-CN" altLang="en-US" sz="2600" b="1" dirty="0">
                <a:solidFill>
                  <a:schemeClr val="bg1"/>
                </a:solidFill>
                <a:latin typeface="宋体" panose="02010600030101010101" pitchFamily="2" charset="-122"/>
              </a:rPr>
              <a:t>变换的实数部分构成的变换。</a:t>
            </a:r>
            <a:endParaRPr lang="zh-CN" altLang="en-US" sz="2600"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additive="base">
                                        <p:cTn id="7" dur="500" fill="hold"/>
                                        <p:tgtEl>
                                          <p:spTgt spid="92162"/>
                                        </p:tgtEl>
                                        <p:attrNameLst>
                                          <p:attrName>ppt_x</p:attrName>
                                        </p:attrNameLst>
                                      </p:cBhvr>
                                      <p:tavLst>
                                        <p:tav tm="0">
                                          <p:val>
                                            <p:strVal val="0-#ppt_w/2"/>
                                          </p:val>
                                        </p:tav>
                                        <p:tav tm="100000">
                                          <p:val>
                                            <p:strVal val="#ppt_x"/>
                                          </p:val>
                                        </p:tav>
                                      </p:tavLst>
                                    </p:anim>
                                    <p:anim calcmode="lin" valueType="num">
                                      <p:cBhvr additive="base">
                                        <p:cTn id="8" dur="500" fill="hold"/>
                                        <p:tgtEl>
                                          <p:spTgt spid="921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2163"/>
                                        </p:tgtEl>
                                        <p:attrNameLst>
                                          <p:attrName>style.visibility</p:attrName>
                                        </p:attrNameLst>
                                      </p:cBhvr>
                                      <p:to>
                                        <p:strVal val="visible"/>
                                      </p:to>
                                    </p:set>
                                    <p:anim calcmode="lin" valueType="num">
                                      <p:cBhvr additive="base">
                                        <p:cTn id="13" dur="500" fill="hold"/>
                                        <p:tgtEl>
                                          <p:spTgt spid="92163"/>
                                        </p:tgtEl>
                                        <p:attrNameLst>
                                          <p:attrName>ppt_x</p:attrName>
                                        </p:attrNameLst>
                                      </p:cBhvr>
                                      <p:tavLst>
                                        <p:tav tm="0">
                                          <p:val>
                                            <p:strVal val="0-#ppt_w/2"/>
                                          </p:val>
                                        </p:tav>
                                        <p:tav tm="100000">
                                          <p:val>
                                            <p:strVal val="#ppt_x"/>
                                          </p:val>
                                        </p:tav>
                                      </p:tavLst>
                                    </p:anim>
                                    <p:anim calcmode="lin" valueType="num">
                                      <p:cBhvr additive="base">
                                        <p:cTn id="14" dur="500" fill="hold"/>
                                        <p:tgtEl>
                                          <p:spTgt spid="92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p:nvPr/>
        </p:nvSpPr>
        <p:spPr>
          <a:xfrm>
            <a:off x="1143000" y="847725"/>
            <a:ext cx="6934200" cy="1878013"/>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余弦变换主要用于图像的压缩，如目前的国际压缩标准的</a:t>
            </a:r>
            <a:r>
              <a:rPr lang="en-US" altLang="zh-CN" sz="2600" b="1" dirty="0">
                <a:solidFill>
                  <a:schemeClr val="bg1"/>
                </a:solidFill>
                <a:latin typeface="宋体" panose="02010600030101010101" pitchFamily="2" charset="-122"/>
              </a:rPr>
              <a:t>JPEG</a:t>
            </a:r>
            <a:r>
              <a:rPr lang="zh-CN" altLang="en-US" sz="2600" b="1" dirty="0">
                <a:solidFill>
                  <a:schemeClr val="bg1"/>
                </a:solidFill>
                <a:latin typeface="宋体" panose="02010600030101010101" pitchFamily="2" charset="-122"/>
              </a:rPr>
              <a:t>格式中就用到了</a:t>
            </a:r>
            <a:r>
              <a:rPr lang="en-US" altLang="zh-CN" sz="2600" b="1" dirty="0">
                <a:solidFill>
                  <a:schemeClr val="bg1"/>
                </a:solidFill>
                <a:latin typeface="宋体" panose="02010600030101010101" pitchFamily="2" charset="-122"/>
              </a:rPr>
              <a:t>DCT</a:t>
            </a:r>
            <a:r>
              <a:rPr lang="zh-CN" altLang="en-US" sz="2600" b="1" dirty="0">
                <a:solidFill>
                  <a:schemeClr val="bg1"/>
                </a:solidFill>
                <a:latin typeface="宋体" panose="02010600030101010101" pitchFamily="2" charset="-122"/>
              </a:rPr>
              <a:t>变换。</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pPr>
            <a:r>
              <a:rPr lang="zh-CN" altLang="en-US" sz="2600" b="1" dirty="0">
                <a:solidFill>
                  <a:schemeClr val="bg1"/>
                </a:solidFill>
                <a:latin typeface="宋体" panose="02010600030101010101" pitchFamily="2" charset="-122"/>
              </a:rPr>
              <a:t>具体的做法与</a:t>
            </a:r>
            <a:r>
              <a:rPr lang="en-US" altLang="zh-CN" sz="2600" b="1" dirty="0">
                <a:solidFill>
                  <a:schemeClr val="bg1"/>
                </a:solidFill>
                <a:latin typeface="宋体" panose="02010600030101010101" pitchFamily="2" charset="-122"/>
              </a:rPr>
              <a:t>DFT</a:t>
            </a:r>
            <a:r>
              <a:rPr lang="zh-CN" altLang="en-US" sz="2600" b="1" dirty="0">
                <a:solidFill>
                  <a:schemeClr val="bg1"/>
                </a:solidFill>
                <a:latin typeface="宋体" panose="02010600030101010101" pitchFamily="2" charset="-122"/>
              </a:rPr>
              <a:t>相似。即高频部分压缩多一些，低频部分压缩少一些。</a:t>
            </a:r>
            <a:endParaRPr lang="zh-CN" altLang="en-US" sz="2600" b="1" dirty="0">
              <a:solidFill>
                <a:schemeClr val="bg1"/>
              </a:solidFill>
              <a:latin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ChangeArrowheads="1"/>
          </p:cNvSpPr>
          <p:nvPr/>
        </p:nvSpPr>
        <p:spPr bwMode="auto">
          <a:xfrm>
            <a:off x="914400" y="609600"/>
            <a:ext cx="7620000" cy="2136775"/>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0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小波变换</a:t>
            </a:r>
            <a:endParaRPr kumimoji="1" lang="zh-CN" altLang="en-US" sz="30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Char char="•"/>
              <a:defRPr/>
            </a:pP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小波变换在信号处理中，作为重要的时频变换被广泛使用。</a:t>
            </a:r>
            <a:endPar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None/>
              <a:defRPr/>
            </a:pP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一、连续小波变换</a:t>
            </a:r>
            <a:endPar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endParaRPr>
          </a:p>
        </p:txBody>
      </p:sp>
      <p:graphicFrame>
        <p:nvGraphicFramePr>
          <p:cNvPr id="94211" name="Object 3"/>
          <p:cNvGraphicFramePr>
            <a:graphicFrameLocks noChangeAspect="1"/>
          </p:cNvGraphicFramePr>
          <p:nvPr/>
        </p:nvGraphicFramePr>
        <p:xfrm>
          <a:off x="1876425" y="2743200"/>
          <a:ext cx="5094288" cy="685800"/>
        </p:xfrm>
        <a:graphic>
          <a:graphicData uri="http://schemas.openxmlformats.org/presentationml/2006/ole">
            <mc:AlternateContent xmlns:mc="http://schemas.openxmlformats.org/markup-compatibility/2006">
              <mc:Choice xmlns:v="urn:schemas-microsoft-com:vml" Requires="v">
                <p:oleObj spid="_x0000_s3111" name="" r:id="rId1" imgW="2590800" imgH="444500" progId="Equation.3">
                  <p:embed/>
                </p:oleObj>
              </mc:Choice>
              <mc:Fallback>
                <p:oleObj name="" r:id="rId1" imgW="2590800" imgH="444500" progId="Equation.3">
                  <p:embed/>
                  <p:pic>
                    <p:nvPicPr>
                      <p:cNvPr id="0" name="图片 3110"/>
                      <p:cNvPicPr/>
                      <p:nvPr/>
                    </p:nvPicPr>
                    <p:blipFill>
                      <a:blip r:embed="rId2"/>
                      <a:stretch>
                        <a:fillRect/>
                      </a:stretch>
                    </p:blipFill>
                    <p:spPr>
                      <a:xfrm>
                        <a:off x="1876425" y="2743200"/>
                        <a:ext cx="5094288" cy="685800"/>
                      </a:xfrm>
                      <a:prstGeom prst="rect">
                        <a:avLst/>
                      </a:prstGeom>
                      <a:solidFill>
                        <a:schemeClr val="bg1"/>
                      </a:solidFill>
                      <a:ln w="38100">
                        <a:noFill/>
                        <a:miter/>
                      </a:ln>
                    </p:spPr>
                  </p:pic>
                </p:oleObj>
              </mc:Fallback>
            </mc:AlternateContent>
          </a:graphicData>
        </a:graphic>
      </p:graphicFrame>
      <p:sp>
        <p:nvSpPr>
          <p:cNvPr id="67588" name="Rectangle 4"/>
          <p:cNvSpPr/>
          <p:nvPr/>
        </p:nvSpPr>
        <p:spPr>
          <a:xfrm>
            <a:off x="990600" y="4267200"/>
            <a:ext cx="5867400" cy="4889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二、离散小波变换与二进小波</a:t>
            </a:r>
            <a:endParaRPr lang="zh-CN" altLang="en-US" sz="2600" b="1" dirty="0">
              <a:solidFill>
                <a:schemeClr val="bg1"/>
              </a:solidFill>
              <a:latin typeface="宋体" panose="02010600030101010101" pitchFamily="2" charset="-122"/>
            </a:endParaRPr>
          </a:p>
        </p:txBody>
      </p:sp>
      <p:graphicFrame>
        <p:nvGraphicFramePr>
          <p:cNvPr id="94213" name="Object 5"/>
          <p:cNvGraphicFramePr>
            <a:graphicFrameLocks noChangeAspect="1"/>
          </p:cNvGraphicFramePr>
          <p:nvPr/>
        </p:nvGraphicFramePr>
        <p:xfrm>
          <a:off x="1828800" y="3505200"/>
          <a:ext cx="4894263" cy="685800"/>
        </p:xfrm>
        <a:graphic>
          <a:graphicData uri="http://schemas.openxmlformats.org/presentationml/2006/ole">
            <mc:AlternateContent xmlns:mc="http://schemas.openxmlformats.org/markup-compatibility/2006">
              <mc:Choice xmlns:v="urn:schemas-microsoft-com:vml" Requires="v">
                <p:oleObj spid="_x0000_s3112" name="" r:id="rId3" imgW="2489200" imgH="444500" progId="Equation.3">
                  <p:embed/>
                </p:oleObj>
              </mc:Choice>
              <mc:Fallback>
                <p:oleObj name="" r:id="rId3" imgW="2489200" imgH="444500" progId="Equation.3">
                  <p:embed/>
                  <p:pic>
                    <p:nvPicPr>
                      <p:cNvPr id="0" name="图片 3111"/>
                      <p:cNvPicPr/>
                      <p:nvPr/>
                    </p:nvPicPr>
                    <p:blipFill>
                      <a:blip r:embed="rId4"/>
                      <a:stretch>
                        <a:fillRect/>
                      </a:stretch>
                    </p:blipFill>
                    <p:spPr>
                      <a:xfrm>
                        <a:off x="1828800" y="3505200"/>
                        <a:ext cx="4894263" cy="685800"/>
                      </a:xfrm>
                      <a:prstGeom prst="rect">
                        <a:avLst/>
                      </a:prstGeom>
                      <a:solidFill>
                        <a:schemeClr val="bg1"/>
                      </a:solidFill>
                      <a:ln w="38100">
                        <a:noFill/>
                        <a:miter/>
                      </a:ln>
                    </p:spPr>
                  </p:pic>
                </p:oleObj>
              </mc:Fallback>
            </mc:AlternateContent>
          </a:graphicData>
        </a:graphic>
      </p:graphicFrame>
      <p:graphicFrame>
        <p:nvGraphicFramePr>
          <p:cNvPr id="94214" name="Object 6"/>
          <p:cNvGraphicFramePr>
            <a:graphicFrameLocks noChangeAspect="1"/>
          </p:cNvGraphicFramePr>
          <p:nvPr/>
        </p:nvGraphicFramePr>
        <p:xfrm>
          <a:off x="2438400" y="4876800"/>
          <a:ext cx="3046413" cy="568325"/>
        </p:xfrm>
        <a:graphic>
          <a:graphicData uri="http://schemas.openxmlformats.org/presentationml/2006/ole">
            <mc:AlternateContent xmlns:mc="http://schemas.openxmlformats.org/markup-compatibility/2006">
              <mc:Choice xmlns:v="urn:schemas-microsoft-com:vml" Requires="v">
                <p:oleObj spid="_x0000_s3117" name="" r:id="rId5" imgW="1549400" imgH="368300" progId="Equation.3">
                  <p:embed/>
                </p:oleObj>
              </mc:Choice>
              <mc:Fallback>
                <p:oleObj name="" r:id="rId5" imgW="1549400" imgH="368300" progId="Equation.3">
                  <p:embed/>
                  <p:pic>
                    <p:nvPicPr>
                      <p:cNvPr id="0" name="图片 3116"/>
                      <p:cNvPicPr/>
                      <p:nvPr/>
                    </p:nvPicPr>
                    <p:blipFill>
                      <a:blip r:embed="rId6"/>
                      <a:stretch>
                        <a:fillRect/>
                      </a:stretch>
                    </p:blipFill>
                    <p:spPr>
                      <a:xfrm>
                        <a:off x="2438400" y="4876800"/>
                        <a:ext cx="3046413" cy="568325"/>
                      </a:xfrm>
                      <a:prstGeom prst="rect">
                        <a:avLst/>
                      </a:prstGeom>
                      <a:solidFill>
                        <a:schemeClr val="bg1"/>
                      </a:solidFill>
                      <a:ln w="38100">
                        <a:noFill/>
                        <a:miter/>
                      </a:ln>
                    </p:spPr>
                  </p:pic>
                </p:oleObj>
              </mc:Fallback>
            </mc:AlternateContent>
          </a:graphicData>
        </a:graphic>
      </p:graphicFrame>
      <p:sp>
        <p:nvSpPr>
          <p:cNvPr id="67591" name="Rectangle 7"/>
          <p:cNvSpPr/>
          <p:nvPr/>
        </p:nvSpPr>
        <p:spPr>
          <a:xfrm>
            <a:off x="1330325" y="5530850"/>
            <a:ext cx="6788150" cy="4889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当</a:t>
            </a:r>
            <a:r>
              <a:rPr lang="en-US" altLang="zh-CN" sz="2600" b="1" dirty="0">
                <a:solidFill>
                  <a:schemeClr val="bg1"/>
                </a:solidFill>
                <a:latin typeface="宋体" panose="02010600030101010101" pitchFamily="2" charset="-122"/>
              </a:rPr>
              <a:t>a0=2</a:t>
            </a:r>
            <a:r>
              <a:rPr lang="zh-CN" altLang="en-US" sz="2600" b="1" dirty="0">
                <a:solidFill>
                  <a:schemeClr val="bg1"/>
                </a:solidFill>
                <a:latin typeface="宋体" panose="02010600030101010101" pitchFamily="2" charset="-122"/>
              </a:rPr>
              <a:t>，离散波波变换又称为二进小波变换。</a:t>
            </a:r>
            <a:endParaRPr lang="zh-CN" altLang="en-US" sz="2600"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0-#ppt_w/2"/>
                                          </p:val>
                                        </p:tav>
                                        <p:tav tm="100000">
                                          <p:val>
                                            <p:strVal val="#ppt_x"/>
                                          </p:val>
                                        </p:tav>
                                      </p:tavLst>
                                    </p:anim>
                                    <p:anim calcmode="lin" valueType="num">
                                      <p:cBhvr additive="base">
                                        <p:cTn id="8" dur="500" fill="hold"/>
                                        <p:tgtEl>
                                          <p:spTgt spid="942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4213"/>
                                        </p:tgtEl>
                                        <p:attrNameLst>
                                          <p:attrName>style.visibility</p:attrName>
                                        </p:attrNameLst>
                                      </p:cBhvr>
                                      <p:to>
                                        <p:strVal val="visible"/>
                                      </p:to>
                                    </p:set>
                                    <p:anim calcmode="lin" valueType="num">
                                      <p:cBhvr additive="base">
                                        <p:cTn id="13" dur="500" fill="hold"/>
                                        <p:tgtEl>
                                          <p:spTgt spid="94213"/>
                                        </p:tgtEl>
                                        <p:attrNameLst>
                                          <p:attrName>ppt_x</p:attrName>
                                        </p:attrNameLst>
                                      </p:cBhvr>
                                      <p:tavLst>
                                        <p:tav tm="0">
                                          <p:val>
                                            <p:strVal val="0-#ppt_w/2"/>
                                          </p:val>
                                        </p:tav>
                                        <p:tav tm="100000">
                                          <p:val>
                                            <p:strVal val="#ppt_x"/>
                                          </p:val>
                                        </p:tav>
                                      </p:tavLst>
                                    </p:anim>
                                    <p:anim calcmode="lin" valueType="num">
                                      <p:cBhvr additive="base">
                                        <p:cTn id="14" dur="500" fill="hold"/>
                                        <p:tgtEl>
                                          <p:spTgt spid="942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4214"/>
                                        </p:tgtEl>
                                        <p:attrNameLst>
                                          <p:attrName>style.visibility</p:attrName>
                                        </p:attrNameLst>
                                      </p:cBhvr>
                                      <p:to>
                                        <p:strVal val="visible"/>
                                      </p:to>
                                    </p:set>
                                    <p:anim calcmode="lin" valueType="num">
                                      <p:cBhvr additive="base">
                                        <p:cTn id="19" dur="500" fill="hold"/>
                                        <p:tgtEl>
                                          <p:spTgt spid="94214"/>
                                        </p:tgtEl>
                                        <p:attrNameLst>
                                          <p:attrName>ppt_x</p:attrName>
                                        </p:attrNameLst>
                                      </p:cBhvr>
                                      <p:tavLst>
                                        <p:tav tm="0">
                                          <p:val>
                                            <p:strVal val="0-#ppt_w/2"/>
                                          </p:val>
                                        </p:tav>
                                        <p:tav tm="100000">
                                          <p:val>
                                            <p:strVal val="#ppt_x"/>
                                          </p:val>
                                        </p:tav>
                                      </p:tavLst>
                                    </p:anim>
                                    <p:anim calcmode="lin" valueType="num">
                                      <p:cBhvr additive="base">
                                        <p:cTn id="20" dur="500" fill="hold"/>
                                        <p:tgtEl>
                                          <p:spTgt spid="942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文本框 1"/>
          <p:cNvSpPr txBox="1"/>
          <p:nvPr/>
        </p:nvSpPr>
        <p:spPr>
          <a:xfrm>
            <a:off x="2566988" y="692150"/>
            <a:ext cx="3467100" cy="585788"/>
          </a:xfrm>
          <a:prstGeom prst="rect">
            <a:avLst/>
          </a:prstGeom>
          <a:noFill/>
          <a:ln w="9525">
            <a:noFill/>
          </a:ln>
        </p:spPr>
        <p:txBody>
          <a:bodyPr wrap="none">
            <a:spAutoFit/>
          </a:bodyPr>
          <a:p>
            <a:pPr algn="ctr"/>
            <a:r>
              <a:rPr lang="zh-CN" altLang="en-US" sz="3200" dirty="0">
                <a:solidFill>
                  <a:schemeClr val="bg1"/>
                </a:solidFill>
                <a:latin typeface="Times New Roman" panose="02020603050405020304" pitchFamily="18" charset="0"/>
              </a:rPr>
              <a:t>傅里叶变换的不足</a:t>
            </a:r>
            <a:endParaRPr lang="zh-CN" altLang="en-US" sz="3200" dirty="0">
              <a:solidFill>
                <a:schemeClr val="bg1"/>
              </a:solidFill>
              <a:latin typeface="Times New Roman" panose="02020603050405020304" pitchFamily="18" charset="0"/>
            </a:endParaRPr>
          </a:p>
        </p:txBody>
      </p:sp>
      <p:sp>
        <p:nvSpPr>
          <p:cNvPr id="4" name="文本框 3"/>
          <p:cNvSpPr txBox="1"/>
          <p:nvPr/>
        </p:nvSpPr>
        <p:spPr>
          <a:xfrm>
            <a:off x="250825" y="1844675"/>
            <a:ext cx="8642350" cy="1930400"/>
          </a:xfrm>
          <a:prstGeom prst="rect">
            <a:avLst/>
          </a:prstGeom>
          <a:noFill/>
        </p:spPr>
        <p:txBody>
          <a:bodyPr wrap="square">
            <a:spAutoFit/>
          </a:bodyPr>
          <a:lstStyle/>
          <a:p>
            <a:pPr marL="342900" marR="0" indent="-342900" defTabSz="914400">
              <a:lnSpc>
                <a:spcPct val="150000"/>
              </a:lnSpc>
              <a:buClrTx/>
              <a:buSzTx/>
              <a:buFont typeface="Wingdings" panose="05000000000000000000" pitchFamily="2" charset="2"/>
              <a:buChar char="l"/>
              <a:defRPr/>
            </a:pPr>
            <a:r>
              <a:rPr kumimoji="1" lang="en-US" altLang="zh-CN" sz="2800" kern="1200" cap="none" spc="0" normalizeH="0" baseline="0" noProof="0" dirty="0">
                <a:solidFill>
                  <a:schemeClr val="bg1"/>
                </a:solidFill>
                <a:latin typeface="+mn-ea"/>
                <a:ea typeface="+mn-ea"/>
                <a:cs typeface="+mn-cs"/>
              </a:rPr>
              <a:t>Fourier</a:t>
            </a:r>
            <a:r>
              <a:rPr kumimoji="1" lang="zh-CN" altLang="en-US" sz="2800" kern="1200" cap="none" spc="0" normalizeH="0" baseline="0" noProof="0" dirty="0">
                <a:solidFill>
                  <a:schemeClr val="bg1"/>
                </a:solidFill>
                <a:latin typeface="+mn-ea"/>
                <a:ea typeface="+mn-ea"/>
                <a:cs typeface="+mn-cs"/>
              </a:rPr>
              <a:t>分析不能刻画时间域上信号的局部特性</a:t>
            </a:r>
            <a:endParaRPr kumimoji="1" lang="zh-CN" altLang="en-US" sz="2800" kern="1200" cap="none" spc="0" normalizeH="0" baseline="0" noProof="0" dirty="0">
              <a:solidFill>
                <a:schemeClr val="bg1"/>
              </a:solidFill>
              <a:latin typeface="+mn-ea"/>
              <a:ea typeface="+mn-ea"/>
              <a:cs typeface="+mn-cs"/>
            </a:endParaRPr>
          </a:p>
          <a:p>
            <a:pPr marL="342900" marR="0" indent="-342900" defTabSz="914400">
              <a:lnSpc>
                <a:spcPct val="150000"/>
              </a:lnSpc>
              <a:buClrTx/>
              <a:buSzTx/>
              <a:buFont typeface="Wingdings" panose="05000000000000000000" pitchFamily="2" charset="2"/>
              <a:buChar char="l"/>
              <a:defRPr/>
            </a:pPr>
            <a:r>
              <a:rPr kumimoji="1" lang="en-US" altLang="zh-CN" sz="2800" kern="1200" cap="none" spc="0" normalizeH="0" baseline="0" noProof="0" dirty="0">
                <a:solidFill>
                  <a:schemeClr val="bg1"/>
                </a:solidFill>
                <a:latin typeface="+mn-ea"/>
                <a:ea typeface="+mn-ea"/>
                <a:cs typeface="+mn-cs"/>
              </a:rPr>
              <a:t>Fourier</a:t>
            </a:r>
            <a:r>
              <a:rPr kumimoji="1" lang="zh-CN" altLang="en-US" sz="2800" kern="1200" cap="none" spc="0" normalizeH="0" baseline="0" noProof="0" dirty="0">
                <a:solidFill>
                  <a:schemeClr val="bg1"/>
                </a:solidFill>
                <a:latin typeface="+mn-ea"/>
                <a:ea typeface="+mn-ea"/>
                <a:cs typeface="+mn-cs"/>
              </a:rPr>
              <a:t>分析对突变和非平稳信号的效果不好，没有时频分析</a:t>
            </a:r>
            <a:endParaRPr kumimoji="1" lang="zh-CN" altLang="en-US" sz="2800" kern="1200" cap="none" spc="0" normalizeH="0" baseline="0" noProof="0" dirty="0">
              <a:solidFill>
                <a:schemeClr val="bg1"/>
              </a:solidFill>
              <a:latin typeface="+mn-ea"/>
              <a:ea typeface="+mn-ea"/>
              <a:cs typeface="+mn-cs"/>
            </a:endParaRPr>
          </a:p>
        </p:txBody>
      </p:sp>
      <p:sp>
        <p:nvSpPr>
          <p:cNvPr id="68612" name="文本框 5"/>
          <p:cNvSpPr txBox="1"/>
          <p:nvPr/>
        </p:nvSpPr>
        <p:spPr>
          <a:xfrm>
            <a:off x="785813" y="5834063"/>
            <a:ext cx="7272337" cy="339725"/>
          </a:xfrm>
          <a:prstGeom prst="rect">
            <a:avLst/>
          </a:prstGeom>
          <a:noFill/>
          <a:ln w="9525">
            <a:noFill/>
          </a:ln>
        </p:spPr>
        <p:txBody>
          <a:bodyPr>
            <a:spAutoFit/>
          </a:bodyPr>
          <a:p>
            <a:r>
              <a:rPr lang="zh-CN" altLang="en-US" sz="1600" dirty="0">
                <a:solidFill>
                  <a:schemeClr val="bg1"/>
                </a:solidFill>
                <a:latin typeface="Times New Roman" panose="02020603050405020304" pitchFamily="18" charset="0"/>
              </a:rPr>
              <a:t>https://zhuanlan.zhihu.com/p/22450818</a:t>
            </a:r>
            <a:endParaRPr lang="zh-CN" altLang="en-US" sz="1600" dirty="0">
              <a:solidFill>
                <a:schemeClr val="bg1"/>
              </a:solidFill>
              <a:latin typeface="Times New Roman" panose="02020603050405020304" pitchFamily="18" charset="0"/>
            </a:endParaRPr>
          </a:p>
        </p:txBody>
      </p:sp>
      <p:sp>
        <p:nvSpPr>
          <p:cNvPr id="68613" name="文本框 7"/>
          <p:cNvSpPr txBox="1"/>
          <p:nvPr/>
        </p:nvSpPr>
        <p:spPr>
          <a:xfrm>
            <a:off x="755650" y="5411788"/>
            <a:ext cx="8569325" cy="338137"/>
          </a:xfrm>
          <a:prstGeom prst="rect">
            <a:avLst/>
          </a:prstGeom>
          <a:noFill/>
          <a:ln w="9525">
            <a:noFill/>
          </a:ln>
        </p:spPr>
        <p:txBody>
          <a:bodyPr>
            <a:spAutoFit/>
          </a:bodyPr>
          <a:p>
            <a:r>
              <a:rPr lang="zh-CN" altLang="en-US" sz="1600" dirty="0">
                <a:solidFill>
                  <a:schemeClr val="bg1"/>
                </a:solidFill>
                <a:latin typeface="Times New Roman" panose="02020603050405020304" pitchFamily="18" charset="0"/>
              </a:rPr>
              <a:t>https://blog.csdn.net/nie15870449223/article/details/85097791</a:t>
            </a:r>
            <a:endParaRPr lang="zh-CN" altLang="en-US" sz="1600" dirty="0">
              <a:solidFill>
                <a:schemeClr val="bg1"/>
              </a:solidFill>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2"/>
          <p:cNvPicPr>
            <a:picLocks noChangeAspect="1"/>
          </p:cNvPicPr>
          <p:nvPr/>
        </p:nvPicPr>
        <p:blipFill>
          <a:blip r:embed="rId1"/>
          <a:stretch>
            <a:fillRect/>
          </a:stretch>
        </p:blipFill>
        <p:spPr>
          <a:xfrm>
            <a:off x="879475" y="1125538"/>
            <a:ext cx="7385050" cy="3511550"/>
          </a:xfrm>
          <a:prstGeom prst="rect">
            <a:avLst/>
          </a:prstGeom>
          <a:noFill/>
          <a:ln w="9525">
            <a:noFill/>
          </a:ln>
        </p:spPr>
      </p:pic>
      <p:sp>
        <p:nvSpPr>
          <p:cNvPr id="4" name="文本框 3"/>
          <p:cNvSpPr txBox="1"/>
          <p:nvPr/>
        </p:nvSpPr>
        <p:spPr>
          <a:xfrm>
            <a:off x="250825" y="5373688"/>
            <a:ext cx="8353425" cy="830263"/>
          </a:xfrm>
          <a:prstGeom prst="rect">
            <a:avLst/>
          </a:prstGeom>
          <a:noFill/>
        </p:spPr>
        <p:txBody>
          <a:bodyPr wrap="square">
            <a:spAutoFit/>
          </a:bodyPr>
          <a:lstStyle/>
          <a:p>
            <a:pPr marR="0" defTabSz="914400">
              <a:buClrTx/>
              <a:buSzTx/>
              <a:buFontTx/>
              <a:defRPr/>
            </a:pPr>
            <a:r>
              <a:rPr kumimoji="1" lang="en-US" altLang="zh-CN" kern="1200" cap="none" spc="0" normalizeH="0" baseline="0" noProof="0" dirty="0">
                <a:solidFill>
                  <a:schemeClr val="bg1"/>
                </a:solidFill>
                <a:latin typeface="+mn-ea"/>
                <a:ea typeface="+mn-ea"/>
                <a:cs typeface="+mn-cs"/>
              </a:rPr>
              <a:t>FFT</a:t>
            </a:r>
            <a:r>
              <a:rPr kumimoji="1" lang="zh-CN" altLang="en-US" kern="1200" cap="none" spc="0" normalizeH="0" baseline="0" noProof="0" dirty="0">
                <a:solidFill>
                  <a:schemeClr val="bg1"/>
                </a:solidFill>
                <a:latin typeface="+mn-ea"/>
                <a:ea typeface="+mn-ea"/>
                <a:cs typeface="+mn-cs"/>
              </a:rPr>
              <a:t>（快速傅里叶变换）后，频谱上看到清晰的四条线，信号包含四个频率成分</a:t>
            </a:r>
            <a:endParaRPr kumimoji="1" lang="zh-CN" altLang="en-US" kern="1200" cap="none" spc="0" normalizeH="0" baseline="0" noProof="0" dirty="0">
              <a:solidFill>
                <a:schemeClr val="bg1"/>
              </a:solidFill>
              <a:latin typeface="+mn-ea"/>
              <a:ea typeface="+mn-ea"/>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p:cNvPicPr>
            <a:picLocks noChangeAspect="1"/>
          </p:cNvPicPr>
          <p:nvPr/>
        </p:nvPicPr>
        <p:blipFill>
          <a:blip r:embed="rId1"/>
          <a:stretch>
            <a:fillRect/>
          </a:stretch>
        </p:blipFill>
        <p:spPr>
          <a:xfrm>
            <a:off x="1403350" y="695325"/>
            <a:ext cx="6094413" cy="5467350"/>
          </a:xfrm>
          <a:prstGeom prst="rect">
            <a:avLst/>
          </a:prstGeom>
          <a:noFill/>
          <a:ln w="9525">
            <a:noFill/>
          </a:ln>
        </p:spPr>
      </p:pic>
      <p:sp>
        <p:nvSpPr>
          <p:cNvPr id="70659" name="文本框 3"/>
          <p:cNvSpPr txBox="1"/>
          <p:nvPr/>
        </p:nvSpPr>
        <p:spPr>
          <a:xfrm>
            <a:off x="346075" y="6365875"/>
            <a:ext cx="8208963" cy="461963"/>
          </a:xfrm>
          <a:prstGeom prst="rect">
            <a:avLst/>
          </a:prstGeom>
          <a:noFill/>
          <a:ln w="9525">
            <a:noFill/>
          </a:ln>
        </p:spPr>
        <p:txBody>
          <a:bodyPr>
            <a:spAutoFit/>
          </a:bodyPr>
          <a:p>
            <a:r>
              <a:rPr lang="zh-CN" altLang="en-US" dirty="0">
                <a:solidFill>
                  <a:schemeClr val="bg1"/>
                </a:solidFill>
                <a:latin typeface="-apple-system"/>
              </a:rPr>
              <a:t>三个时域上有巨大差异的信号，频谱（幅值谱）却非常一致</a:t>
            </a:r>
            <a:endParaRPr lang="zh-CN" altLang="en-US" dirty="0">
              <a:solidFill>
                <a:schemeClr val="bg1"/>
              </a:solidFill>
              <a:latin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9750" y="2462213"/>
            <a:ext cx="7704138" cy="1666875"/>
          </a:xfrm>
          <a:prstGeom prst="rect">
            <a:avLst/>
          </a:prstGeom>
          <a:noFill/>
        </p:spPr>
        <p:txBody>
          <a:bodyPr wrap="square">
            <a:spAutoFit/>
          </a:bodyPr>
          <a:lstStyle/>
          <a:p>
            <a:pPr marR="0" defTabSz="914400">
              <a:lnSpc>
                <a:spcPct val="150000"/>
              </a:lnSpc>
              <a:buClrTx/>
              <a:buSzTx/>
              <a:buFontTx/>
              <a:defRPr/>
            </a:pPr>
            <a:r>
              <a:rPr kumimoji="1" lang="zh-CN" altLang="en-US" kern="1200" cap="none" spc="0" normalizeH="0" baseline="0" noProof="0" dirty="0">
                <a:solidFill>
                  <a:schemeClr val="bg1"/>
                </a:solidFill>
                <a:latin typeface="+mn-ea"/>
                <a:ea typeface="+mn-ea"/>
                <a:cs typeface="+mn-cs"/>
              </a:rPr>
              <a:t>   小波直接把傅里叶变换的基给换了，将无限长的三角函数基换成有限长的会衰减的小波基。这样不仅能够获取频率，还可以定位到时间。</a:t>
            </a:r>
            <a:endParaRPr kumimoji="1" lang="zh-CN" altLang="en-US" kern="1200" cap="none" spc="0" normalizeH="0" baseline="0" noProof="0" dirty="0">
              <a:solidFill>
                <a:schemeClr val="bg1"/>
              </a:solidFill>
              <a:latin typeface="+mn-ea"/>
              <a:ea typeface="+mn-ea"/>
              <a:cs typeface="+mn-cs"/>
            </a:endParaRPr>
          </a:p>
        </p:txBody>
      </p:sp>
      <p:sp>
        <p:nvSpPr>
          <p:cNvPr id="71683" name="文本框 4"/>
          <p:cNvSpPr txBox="1"/>
          <p:nvPr/>
        </p:nvSpPr>
        <p:spPr>
          <a:xfrm>
            <a:off x="1054100" y="836613"/>
            <a:ext cx="3878263" cy="584200"/>
          </a:xfrm>
          <a:prstGeom prst="rect">
            <a:avLst/>
          </a:prstGeom>
          <a:noFill/>
          <a:ln w="9525">
            <a:noFill/>
          </a:ln>
        </p:spPr>
        <p:txBody>
          <a:bodyPr wrap="none">
            <a:spAutoFit/>
          </a:bodyPr>
          <a:p>
            <a:pPr algn="ctr"/>
            <a:r>
              <a:rPr lang="zh-CN" altLang="en-US" sz="3200" dirty="0">
                <a:solidFill>
                  <a:schemeClr val="bg1"/>
                </a:solidFill>
                <a:latin typeface="Times New Roman" panose="02020603050405020304" pitchFamily="18" charset="0"/>
              </a:rPr>
              <a:t>解决方案：小波变换</a:t>
            </a:r>
            <a:endParaRPr lang="zh-CN" altLang="en-US" sz="3200" dirty="0">
              <a:solidFill>
                <a:schemeClr val="bg1"/>
              </a:solidFill>
              <a:latin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ChangeArrowheads="1"/>
          </p:cNvSpPr>
          <p:nvPr/>
        </p:nvSpPr>
        <p:spPr bwMode="auto">
          <a:xfrm>
            <a:off x="611188" y="762000"/>
            <a:ext cx="8208963" cy="4914900"/>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000" b="1" i="0" u="none" strike="noStrike" kern="12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mn-cs"/>
              </a:rPr>
              <a:t>三、 小波变换在图像处理中的应用</a:t>
            </a:r>
            <a:endParaRPr kumimoji="1" lang="zh-CN" altLang="en-US" sz="3000" b="1" i="0" u="none" strike="noStrike" kern="12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None/>
              <a:defRPr/>
            </a:pPr>
            <a:r>
              <a:rPr kumimoji="0" lang="en-US" altLang="zh-CN"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1</a:t>
            </a: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、小波变换在图像压缩中的应用</a:t>
            </a:r>
            <a:endPar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None/>
              <a:defRPr/>
            </a:pP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    小波变换之后，图像的数据信息大多集中在低频部分，而高频部分的信息很弱，对人眼视觉的影响也小。若只保留低频部分，对高频部分不存储或传输，可起到压缩数据信息的效果。在解压时，只需将高频部分的系数以</a:t>
            </a:r>
            <a:r>
              <a:rPr kumimoji="0" lang="en-US" altLang="zh-CN"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0</a:t>
            </a: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代替即可。</a:t>
            </a:r>
            <a:endPar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None/>
              <a:defRPr/>
            </a:pPr>
            <a:r>
              <a:rPr kumimoji="0" lang="en-US" altLang="zh-CN"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2</a:t>
            </a: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、小波变换在图像融合中的应用</a:t>
            </a:r>
            <a:endPar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
                <a:schemeClr val="accent1"/>
              </a:buClr>
              <a:buSzTx/>
              <a:buFontTx/>
              <a:buNone/>
              <a:defRPr/>
            </a:pPr>
            <a:r>
              <a:rPr kumimoji="0" lang="zh-CN" altLang="en-US" sz="2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rPr>
              <a:t>    图像融合实际上就是将采用</a:t>
            </a:r>
            <a:r>
              <a:rPr kumimoji="0" lang="zh-CN" altLang="en-US" sz="26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不同方式所获得的某个目标物信息综合起来获得一个对</a:t>
            </a:r>
            <a:r>
              <a:rPr kumimoji="0" lang="zh-CN" altLang="en-US" sz="24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目标物的好的显示效果</a:t>
            </a:r>
            <a:r>
              <a:rPr kumimoji="0" lang="zh-CN" altLang="en-US" sz="2400" b="1" i="0" u="none" strike="noStrike" kern="12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mn-cs"/>
              </a:rPr>
              <a:t>。</a:t>
            </a:r>
            <a:endParaRPr kumimoji="0" lang="zh-CN" altLang="en-US" sz="2400" b="1" i="0" u="none" strike="noStrike" kern="120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800" y="765175"/>
            <a:ext cx="7772400" cy="533082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简化上图：</a:t>
            </a: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时域</a:t>
            </a: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bg1"/>
                </a:solidFill>
                <a:effectLst/>
                <a:uLnTx/>
                <a:uFillTx/>
                <a:latin typeface="+mn-lt"/>
                <a:ea typeface="+mn-ea"/>
                <a:cs typeface="+mn-cs"/>
              </a:rPr>
              <a:t>频域：</a:t>
            </a:r>
            <a:endParaRPr kumimoji="1" lang="zh-CN" altLang="en-US" sz="3200" b="0" i="0" u="none" strike="noStrike" kern="0" cap="none" spc="0" normalizeH="0" baseline="0" noProof="0" dirty="0">
              <a:ln>
                <a:noFill/>
              </a:ln>
              <a:solidFill>
                <a:schemeClr val="bg1"/>
              </a:solidFill>
              <a:effectLst/>
              <a:uLnTx/>
              <a:uFillTx/>
              <a:latin typeface="+mn-lt"/>
              <a:ea typeface="+mn-ea"/>
              <a:cs typeface="+mn-cs"/>
            </a:endParaRPr>
          </a:p>
        </p:txBody>
      </p:sp>
      <p:pic>
        <p:nvPicPr>
          <p:cNvPr id="9219" name="Picture 2"/>
          <p:cNvPicPr>
            <a:picLocks noChangeAspect="1"/>
          </p:cNvPicPr>
          <p:nvPr/>
        </p:nvPicPr>
        <p:blipFill>
          <a:blip r:embed="rId1"/>
          <a:stretch>
            <a:fillRect/>
          </a:stretch>
        </p:blipFill>
        <p:spPr>
          <a:xfrm>
            <a:off x="827088" y="2060575"/>
            <a:ext cx="7208837" cy="1939925"/>
          </a:xfrm>
          <a:prstGeom prst="rect">
            <a:avLst/>
          </a:prstGeom>
          <a:noFill/>
          <a:ln w="9525">
            <a:noFill/>
          </a:ln>
        </p:spPr>
      </p:pic>
      <p:pic>
        <p:nvPicPr>
          <p:cNvPr id="9220" name="Picture 4" descr="https://pic2.zhimg.com/1ca366b593d877a16c8a49773774b5b9_b.jpg"/>
          <p:cNvPicPr>
            <a:picLocks noChangeAspect="1"/>
          </p:cNvPicPr>
          <p:nvPr/>
        </p:nvPicPr>
        <p:blipFill>
          <a:blip r:embed="rId2"/>
          <a:stretch>
            <a:fillRect/>
          </a:stretch>
        </p:blipFill>
        <p:spPr>
          <a:xfrm>
            <a:off x="2624138" y="5084763"/>
            <a:ext cx="728662" cy="1058862"/>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p:nvPr/>
        </p:nvSpPr>
        <p:spPr>
          <a:xfrm>
            <a:off x="468313" y="842963"/>
            <a:ext cx="8207375" cy="386238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buNone/>
            </a:pPr>
            <a:r>
              <a:rPr lang="en-US" altLang="zh-CN" sz="2600" b="1" dirty="0">
                <a:solidFill>
                  <a:schemeClr val="bg1"/>
                </a:solidFill>
                <a:latin typeface="宋体" panose="02010600030101010101" pitchFamily="2" charset="-122"/>
              </a:rPr>
              <a:t>3</a:t>
            </a:r>
            <a:r>
              <a:rPr lang="zh-CN" altLang="en-US" sz="2600" b="1" dirty="0">
                <a:solidFill>
                  <a:schemeClr val="bg1"/>
                </a:solidFill>
                <a:latin typeface="宋体" panose="02010600030101010101" pitchFamily="2" charset="-122"/>
              </a:rPr>
              <a:t>、小波变换在图像边界检测中的应用</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    先对图像进行小波变换，之后进行二值化处理，即可得到边界检测结果图。</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en-US" altLang="zh-CN" sz="2600" b="1" dirty="0">
                <a:solidFill>
                  <a:schemeClr val="bg1"/>
                </a:solidFill>
                <a:latin typeface="宋体" panose="02010600030101010101" pitchFamily="2" charset="-122"/>
              </a:rPr>
              <a:t>4</a:t>
            </a:r>
            <a:r>
              <a:rPr lang="zh-CN" altLang="en-US" sz="2600" b="1" dirty="0">
                <a:solidFill>
                  <a:schemeClr val="bg1"/>
                </a:solidFill>
                <a:latin typeface="宋体" panose="02010600030101010101" pitchFamily="2" charset="-122"/>
              </a:rPr>
              <a:t>、小波变换在图像增强中的应用</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    图像增强的原理：小波变换系数矩阵分别表示的是不同的频率特性。对低频、次低频、次高频、高频四个子块以不同的增强系数进行处理，再进行小波逆变换，就可达到图像增强的目的。</a:t>
            </a:r>
            <a:endParaRPr lang="zh-CN" altLang="en-US" sz="2600" b="1" dirty="0">
              <a:solidFill>
                <a:schemeClr val="bg1"/>
              </a:solidFill>
              <a:latin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p:nvPr/>
        </p:nvSpPr>
        <p:spPr>
          <a:xfrm>
            <a:off x="1295400" y="1143000"/>
            <a:ext cx="7453313" cy="2671763"/>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
                <a:schemeClr val="accent1"/>
              </a:buClr>
              <a:buNone/>
            </a:pPr>
            <a:r>
              <a:rPr lang="en-US" altLang="zh-CN" sz="2600" b="1" dirty="0">
                <a:solidFill>
                  <a:schemeClr val="bg1"/>
                </a:solidFill>
                <a:latin typeface="宋体" panose="02010600030101010101" pitchFamily="2" charset="-122"/>
              </a:rPr>
              <a:t>5</a:t>
            </a:r>
            <a:r>
              <a:rPr lang="zh-CN" altLang="en-US" sz="2600" b="1" dirty="0">
                <a:solidFill>
                  <a:schemeClr val="bg1"/>
                </a:solidFill>
                <a:latin typeface="宋体" panose="02010600030101010101" pitchFamily="2" charset="-122"/>
              </a:rPr>
              <a:t>、小波变换在去除图像噪声中的应用</a:t>
            </a:r>
            <a:endParaRPr lang="zh-CN" altLang="en-US" sz="2600" b="1" dirty="0">
              <a:solidFill>
                <a:schemeClr val="bg1"/>
              </a:solidFill>
              <a:latin typeface="宋体" panose="02010600030101010101" pitchFamily="2" charset="-122"/>
            </a:endParaRPr>
          </a:p>
          <a:p>
            <a:pPr marL="0" lvl="0" indent="0" eaLnBrk="1" hangingPunct="1">
              <a:spcBef>
                <a:spcPct val="50000"/>
              </a:spcBef>
              <a:buClr>
                <a:schemeClr val="accent1"/>
              </a:buClr>
              <a:buNone/>
            </a:pPr>
            <a:r>
              <a:rPr lang="zh-CN" altLang="en-US" sz="2600" b="1" dirty="0">
                <a:solidFill>
                  <a:schemeClr val="bg1"/>
                </a:solidFill>
                <a:latin typeface="宋体" panose="02010600030101010101" pitchFamily="2" charset="-122"/>
              </a:rPr>
              <a:t>    去除噪声的原理：噪声大多属于高频信息，经小波变换之后，噪声信息大多集中在次低频、次高频、以及高频子块中。可将高频子块置为</a:t>
            </a:r>
            <a:r>
              <a:rPr lang="en-US" altLang="zh-CN" sz="2600" b="1" dirty="0">
                <a:solidFill>
                  <a:schemeClr val="bg1"/>
                </a:solidFill>
                <a:latin typeface="宋体" panose="02010600030101010101" pitchFamily="2" charset="-122"/>
              </a:rPr>
              <a:t>0</a:t>
            </a:r>
            <a:r>
              <a:rPr lang="zh-CN" altLang="en-US" sz="2600" b="1" dirty="0">
                <a:solidFill>
                  <a:schemeClr val="bg1"/>
                </a:solidFill>
                <a:latin typeface="宋体" panose="02010600030101010101" pitchFamily="2" charset="-122"/>
              </a:rPr>
              <a:t>，对次低频和次高频子块进行一定的抑制，就可达到一定的噪声去除效果。</a:t>
            </a:r>
            <a:endParaRPr lang="zh-CN" altLang="en-US" sz="2600" b="1" dirty="0">
              <a:solidFill>
                <a:schemeClr val="bg1"/>
              </a:solidFill>
              <a:latin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77827" name="Rectangle 3"/>
          <p:cNvSpPr>
            <a:spLocks noGrp="1"/>
          </p:cNvSpPr>
          <p:nvPr>
            <p:ph idx="1"/>
          </p:nvPr>
        </p:nvSpPr>
        <p:spPr>
          <a:xfrm>
            <a:off x="457200" y="1676400"/>
            <a:ext cx="8229600" cy="4267200"/>
          </a:xfrm>
          <a:ln/>
        </p:spPr>
        <p:txBody>
          <a:bodyPr vert="horz" wrap="square" lIns="91440" tIns="45720" rIns="91440" bIns="45720" anchor="t"/>
          <a:p>
            <a:pPr eaLnBrk="1" hangingPunct="1"/>
            <a:r>
              <a:rPr lang="zh-CN" altLang="en-US" b="1" dirty="0">
                <a:solidFill>
                  <a:schemeClr val="bg1"/>
                </a:solidFill>
                <a:latin typeface="宋体" panose="02010600030101010101" pitchFamily="2" charset="-122"/>
              </a:rPr>
              <a:t>图像变换的基函数形式除正弦型函数外，还有一些其他波形。沃尔什和哈达玛变换，其基函数就是基于方波的。</a:t>
            </a:r>
            <a:endParaRPr lang="zh-CN" altLang="en-US" b="1" dirty="0">
              <a:solidFill>
                <a:schemeClr val="bg1"/>
              </a:solidFill>
              <a:latin typeface="宋体" panose="02010600030101010101" pitchFamily="2" charset="-122"/>
            </a:endParaRPr>
          </a:p>
          <a:p>
            <a:pPr eaLnBrk="1" hangingPunct="1"/>
            <a:r>
              <a:rPr lang="zh-CN" altLang="en-US" b="1" dirty="0">
                <a:solidFill>
                  <a:schemeClr val="bg1"/>
                </a:solidFill>
                <a:latin typeface="宋体" panose="02010600030101010101" pitchFamily="2" charset="-122"/>
              </a:rPr>
              <a:t>沃尔什和哈达玛变换的实质都是基于沃尔什函数的，只是同一种方波的变形。</a:t>
            </a:r>
            <a:endParaRPr lang="zh-CN" altLang="en-US" b="1" dirty="0">
              <a:solidFill>
                <a:schemeClr val="bg1"/>
              </a:solidFill>
              <a:latin typeface="宋体" panose="02010600030101010101" pitchFamily="2" charset="-122"/>
            </a:endParaRPr>
          </a:p>
          <a:p>
            <a:pPr eaLnBrk="1" hangingPunct="1"/>
            <a:r>
              <a:rPr lang="zh-CN" altLang="en-US" b="1" dirty="0">
                <a:solidFill>
                  <a:schemeClr val="bg1"/>
                </a:solidFill>
                <a:latin typeface="宋体" panose="02010600030101010101" pitchFamily="2" charset="-122"/>
              </a:rPr>
              <a:t>将它们结合起来称为沃尔什－哈达玛变换。 </a:t>
            </a:r>
            <a:endParaRPr lang="zh-CN" altLang="en-US" b="1" dirty="0">
              <a:solidFill>
                <a:schemeClr val="bg1"/>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7827">
                                            <p:txEl>
                                              <p:charRg st="0" end="50"/>
                                            </p:txEl>
                                          </p:spTgt>
                                        </p:tgtEl>
                                        <p:attrNameLst>
                                          <p:attrName>style.visibility</p:attrName>
                                        </p:attrNameLst>
                                      </p:cBhvr>
                                      <p:to>
                                        <p:strVal val="visible"/>
                                      </p:to>
                                    </p:set>
                                    <p:animEffect transition="in" filter="dissolve">
                                      <p:cBhvr>
                                        <p:cTn id="7" dur="500"/>
                                        <p:tgtEl>
                                          <p:spTgt spid="77827">
                                            <p:txEl>
                                              <p:charRg st="0" end="5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7827">
                                            <p:txEl>
                                              <p:charRg st="50" end="85"/>
                                            </p:txEl>
                                          </p:spTgt>
                                        </p:tgtEl>
                                        <p:attrNameLst>
                                          <p:attrName>style.visibility</p:attrName>
                                        </p:attrNameLst>
                                      </p:cBhvr>
                                      <p:to>
                                        <p:strVal val="visible"/>
                                      </p:to>
                                    </p:set>
                                    <p:animEffect transition="in" filter="dissolve">
                                      <p:cBhvr>
                                        <p:cTn id="11" dur="500"/>
                                        <p:tgtEl>
                                          <p:spTgt spid="77827">
                                            <p:txEl>
                                              <p:charRg st="50" end="85"/>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7827">
                                            <p:txEl>
                                              <p:charRg st="85" end="106"/>
                                            </p:txEl>
                                          </p:spTgt>
                                        </p:tgtEl>
                                        <p:attrNameLst>
                                          <p:attrName>style.visibility</p:attrName>
                                        </p:attrNameLst>
                                      </p:cBhvr>
                                      <p:to>
                                        <p:strVal val="visible"/>
                                      </p:to>
                                    </p:set>
                                    <p:animEffect transition="in" filter="dissolve">
                                      <p:cBhvr>
                                        <p:cTn id="15" dur="500"/>
                                        <p:tgtEl>
                                          <p:spTgt spid="77827">
                                            <p:txEl>
                                              <p:charRg st="85" end="10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dvAuto="100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p:nvPr>
        </p:nvSpPr>
        <p:spPr>
          <a:ln/>
        </p:spPr>
        <p:txBody>
          <a:bodyPr vert="horz" wrap="square" lIns="91440" tIns="45720" rIns="91440" bIns="45720" anchor="ctr"/>
          <a:p>
            <a:pPr eaLnBrk="1" hangingPunct="1"/>
            <a:r>
              <a:rPr lang="zh-CN" altLang="en-US" dirty="0">
                <a:solidFill>
                  <a:schemeClr val="bg1"/>
                </a:solidFill>
                <a:latin typeface="黑体" panose="02010609060101010101" pitchFamily="49" charset="-122"/>
              </a:rPr>
              <a:t>沃尔什和哈达玛变换</a:t>
            </a:r>
            <a:r>
              <a:rPr lang="zh-CN" altLang="en-US" dirty="0">
                <a:solidFill>
                  <a:schemeClr val="bg1"/>
                </a:solidFill>
              </a:rPr>
              <a:t> </a:t>
            </a:r>
            <a:endParaRPr lang="zh-CN" altLang="en-US" dirty="0">
              <a:solidFill>
                <a:schemeClr val="bg1"/>
              </a:solidFill>
            </a:endParaRPr>
          </a:p>
        </p:txBody>
      </p:sp>
      <p:sp>
        <p:nvSpPr>
          <p:cNvPr id="78851" name="Rectangle 3"/>
          <p:cNvSpPr>
            <a:spLocks noGrp="1"/>
          </p:cNvSpPr>
          <p:nvPr>
            <p:ph idx="1"/>
          </p:nvPr>
        </p:nvSpPr>
        <p:spPr>
          <a:xfrm>
            <a:off x="381000" y="1524000"/>
            <a:ext cx="8229600" cy="685800"/>
          </a:xfrm>
          <a:ln/>
        </p:spPr>
        <p:txBody>
          <a:bodyPr vert="horz" wrap="square" lIns="91440" tIns="45720" rIns="91440" bIns="45720" anchor="t"/>
          <a:p>
            <a:pPr eaLnBrk="1" hangingPunct="1"/>
            <a:r>
              <a:rPr lang="zh-CN" altLang="en-US" b="1" dirty="0">
                <a:solidFill>
                  <a:schemeClr val="bg1"/>
                </a:solidFill>
                <a:latin typeface="宋体" panose="02010600030101010101" pitchFamily="2" charset="-122"/>
              </a:rPr>
              <a:t>若用矩阵形式，可表示为：</a:t>
            </a:r>
            <a:r>
              <a:rPr lang="zh-CN" altLang="en-US" dirty="0">
                <a:solidFill>
                  <a:schemeClr val="bg1"/>
                </a:solidFill>
                <a:latin typeface="宋体" panose="02010600030101010101" pitchFamily="2" charset="-122"/>
              </a:rPr>
              <a:t> </a:t>
            </a:r>
            <a:endParaRPr lang="zh-CN" altLang="en-US" dirty="0">
              <a:solidFill>
                <a:schemeClr val="bg1"/>
              </a:solidFill>
              <a:latin typeface="宋体" panose="02010600030101010101" pitchFamily="2" charset="-122"/>
            </a:endParaRPr>
          </a:p>
        </p:txBody>
      </p:sp>
      <p:grpSp>
        <p:nvGrpSpPr>
          <p:cNvPr id="78852" name="Group 4"/>
          <p:cNvGrpSpPr/>
          <p:nvPr/>
        </p:nvGrpSpPr>
        <p:grpSpPr>
          <a:xfrm>
            <a:off x="457200" y="2209800"/>
            <a:ext cx="5257800" cy="927100"/>
            <a:chOff x="288" y="1584"/>
            <a:chExt cx="3312" cy="584"/>
          </a:xfrm>
        </p:grpSpPr>
        <p:graphicFrame>
          <p:nvGraphicFramePr>
            <p:cNvPr id="76810" name="Object 5"/>
            <p:cNvGraphicFramePr>
              <a:graphicFrameLocks noChangeAspect="1"/>
            </p:cNvGraphicFramePr>
            <p:nvPr/>
          </p:nvGraphicFramePr>
          <p:xfrm>
            <a:off x="1776" y="1584"/>
            <a:ext cx="1824" cy="584"/>
          </p:xfrm>
          <a:graphic>
            <a:graphicData uri="http://schemas.openxmlformats.org/presentationml/2006/ole">
              <mc:AlternateContent xmlns:mc="http://schemas.openxmlformats.org/markup-compatibility/2006">
                <mc:Choice xmlns:v="urn:schemas-microsoft-com:vml" Requires="v">
                  <p:oleObj spid="_x0000_s3121" name="" r:id="rId1" imgW="2032000" imgH="660400" progId="Equation.3">
                    <p:embed/>
                  </p:oleObj>
                </mc:Choice>
                <mc:Fallback>
                  <p:oleObj name="" r:id="rId1" imgW="2032000" imgH="660400" progId="Equation.3">
                    <p:embed/>
                    <p:pic>
                      <p:nvPicPr>
                        <p:cNvPr id="0" name="图片 3120"/>
                        <p:cNvPicPr/>
                        <p:nvPr/>
                      </p:nvPicPr>
                      <p:blipFill>
                        <a:blip r:embed="rId2"/>
                        <a:stretch>
                          <a:fillRect/>
                        </a:stretch>
                      </p:blipFill>
                      <p:spPr>
                        <a:xfrm>
                          <a:off x="1776" y="1584"/>
                          <a:ext cx="1824" cy="584"/>
                        </a:xfrm>
                        <a:prstGeom prst="rect">
                          <a:avLst/>
                        </a:prstGeom>
                        <a:noFill/>
                        <a:ln w="38100">
                          <a:noFill/>
                          <a:miter/>
                        </a:ln>
                      </p:spPr>
                    </p:pic>
                  </p:oleObj>
                </mc:Fallback>
              </mc:AlternateContent>
            </a:graphicData>
          </a:graphic>
        </p:graphicFrame>
        <p:sp>
          <p:nvSpPr>
            <p:cNvPr id="76811" name="Rectangle 6"/>
            <p:cNvSpPr/>
            <p:nvPr/>
          </p:nvSpPr>
          <p:spPr>
            <a:xfrm>
              <a:off x="288" y="1728"/>
              <a:ext cx="1152" cy="3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bg1"/>
                  </a:solidFill>
                  <a:latin typeface="宋体" panose="02010600030101010101" pitchFamily="2" charset="-122"/>
                </a:rPr>
                <a:t>正变换</a:t>
              </a:r>
              <a:r>
                <a:rPr lang="zh-CN" altLang="en-US" dirty="0">
                  <a:solidFill>
                    <a:schemeClr val="bg1"/>
                  </a:solidFill>
                </a:rPr>
                <a:t> </a:t>
              </a:r>
              <a:endParaRPr lang="zh-CN" altLang="en-US" dirty="0">
                <a:solidFill>
                  <a:schemeClr val="bg1"/>
                </a:solidFill>
              </a:endParaRPr>
            </a:p>
          </p:txBody>
        </p:sp>
      </p:grpSp>
      <p:grpSp>
        <p:nvGrpSpPr>
          <p:cNvPr id="78855" name="Group 7"/>
          <p:cNvGrpSpPr/>
          <p:nvPr/>
        </p:nvGrpSpPr>
        <p:grpSpPr>
          <a:xfrm>
            <a:off x="457200" y="3200400"/>
            <a:ext cx="7391400" cy="865188"/>
            <a:chOff x="288" y="2304"/>
            <a:chExt cx="4656" cy="545"/>
          </a:xfrm>
        </p:grpSpPr>
        <p:sp>
          <p:nvSpPr>
            <p:cNvPr id="76808" name="Rectangle 8"/>
            <p:cNvSpPr/>
            <p:nvPr/>
          </p:nvSpPr>
          <p:spPr>
            <a:xfrm>
              <a:off x="288" y="2400"/>
              <a:ext cx="1152" cy="3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bg1"/>
                  </a:solidFill>
                  <a:latin typeface="宋体" panose="02010600030101010101" pitchFamily="2" charset="-122"/>
                </a:rPr>
                <a:t>逆变换</a:t>
              </a:r>
              <a:r>
                <a:rPr lang="zh-CN" altLang="en-US" dirty="0">
                  <a:solidFill>
                    <a:schemeClr val="bg1"/>
                  </a:solidFill>
                </a:rPr>
                <a:t> </a:t>
              </a:r>
              <a:endParaRPr lang="zh-CN" altLang="en-US" dirty="0">
                <a:solidFill>
                  <a:schemeClr val="bg1"/>
                </a:solidFill>
              </a:endParaRPr>
            </a:p>
          </p:txBody>
        </p:sp>
        <p:graphicFrame>
          <p:nvGraphicFramePr>
            <p:cNvPr id="76809" name="Object 9"/>
            <p:cNvGraphicFramePr>
              <a:graphicFrameLocks noChangeAspect="1"/>
            </p:cNvGraphicFramePr>
            <p:nvPr/>
          </p:nvGraphicFramePr>
          <p:xfrm>
            <a:off x="1392" y="2304"/>
            <a:ext cx="3552" cy="545"/>
          </p:xfrm>
          <a:graphic>
            <a:graphicData uri="http://schemas.openxmlformats.org/presentationml/2006/ole">
              <mc:AlternateContent xmlns:mc="http://schemas.openxmlformats.org/markup-compatibility/2006">
                <mc:Choice xmlns:v="urn:schemas-microsoft-com:vml" Requires="v">
                  <p:oleObj spid="_x0000_s3122" name="" r:id="rId3" imgW="4165600" imgH="660400" progId="Equation.3">
                    <p:embed/>
                  </p:oleObj>
                </mc:Choice>
                <mc:Fallback>
                  <p:oleObj name="" r:id="rId3" imgW="4165600" imgH="660400" progId="Equation.3">
                    <p:embed/>
                    <p:pic>
                      <p:nvPicPr>
                        <p:cNvPr id="0" name="图片 3121"/>
                        <p:cNvPicPr/>
                        <p:nvPr/>
                      </p:nvPicPr>
                      <p:blipFill>
                        <a:blip r:embed="rId4"/>
                        <a:stretch>
                          <a:fillRect/>
                        </a:stretch>
                      </p:blipFill>
                      <p:spPr>
                        <a:xfrm>
                          <a:off x="1392" y="2304"/>
                          <a:ext cx="3552" cy="545"/>
                        </a:xfrm>
                        <a:prstGeom prst="rect">
                          <a:avLst/>
                        </a:prstGeom>
                        <a:noFill/>
                        <a:ln w="38100">
                          <a:noFill/>
                          <a:miter/>
                        </a:ln>
                      </p:spPr>
                    </p:pic>
                  </p:oleObj>
                </mc:Fallback>
              </mc:AlternateContent>
            </a:graphicData>
          </a:graphic>
        </p:graphicFrame>
      </p:grpSp>
      <p:sp>
        <p:nvSpPr>
          <p:cNvPr id="78858" name="Rectangle 10"/>
          <p:cNvSpPr/>
          <p:nvPr/>
        </p:nvSpPr>
        <p:spPr>
          <a:xfrm>
            <a:off x="457200" y="4114800"/>
            <a:ext cx="8001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Font typeface="Wingdings" panose="05000000000000000000" pitchFamily="2" charset="2"/>
              <a:buChar char="Ø"/>
            </a:pPr>
            <a:r>
              <a:rPr lang="zh-CN" altLang="en-US" b="1" dirty="0">
                <a:solidFill>
                  <a:schemeClr val="bg1"/>
                </a:solidFill>
                <a:latin typeface="华文楷体" panose="02010600040101010101" pitchFamily="2" charset="-122"/>
              </a:rPr>
              <a:t>沃尔什－哈达玛正反变换的公式形式是相同的，采用一个程序就可以完成。</a:t>
            </a:r>
            <a:endParaRPr lang="zh-CN" altLang="en-US" b="1" dirty="0">
              <a:solidFill>
                <a:schemeClr val="bg1"/>
              </a:solidFill>
            </a:endParaRPr>
          </a:p>
        </p:txBody>
      </p:sp>
      <p:sp>
        <p:nvSpPr>
          <p:cNvPr id="78859" name="Rectangle 11"/>
          <p:cNvSpPr/>
          <p:nvPr/>
        </p:nvSpPr>
        <p:spPr>
          <a:xfrm>
            <a:off x="457200" y="5257800"/>
            <a:ext cx="8001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Font typeface="Wingdings" panose="05000000000000000000" pitchFamily="2" charset="2"/>
              <a:buChar char="Ø"/>
            </a:pPr>
            <a:r>
              <a:rPr lang="zh-CN" altLang="en-US" b="1" dirty="0">
                <a:solidFill>
                  <a:schemeClr val="bg1"/>
                </a:solidFill>
                <a:latin typeface="宋体" panose="02010600030101010101" pitchFamily="2" charset="-122"/>
              </a:rPr>
              <a:t>当输入图像矩阵时，就得到正变换结果，而当输入变换结果时就得到反变换结果。</a:t>
            </a:r>
            <a:r>
              <a:rPr lang="zh-CN" altLang="en-US" dirty="0">
                <a:solidFill>
                  <a:schemeClr val="bg1"/>
                </a:solidFill>
              </a:rPr>
              <a:t> </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8851">
                                            <p:txEl>
                                              <p:charRg st="0" end="14"/>
                                            </p:txEl>
                                          </p:spTgt>
                                        </p:tgtEl>
                                        <p:attrNameLst>
                                          <p:attrName>style.visibility</p:attrName>
                                        </p:attrNameLst>
                                      </p:cBhvr>
                                      <p:to>
                                        <p:strVal val="visible"/>
                                      </p:to>
                                    </p:set>
                                    <p:animEffect transition="in" filter="box(in)">
                                      <p:cBhvr>
                                        <p:cTn id="7" dur="500"/>
                                        <p:tgtEl>
                                          <p:spTgt spid="78851">
                                            <p:txEl>
                                              <p:charRg st="0" end="14"/>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8852"/>
                                        </p:tgtEl>
                                        <p:attrNameLst>
                                          <p:attrName>style.visibility</p:attrName>
                                        </p:attrNameLst>
                                      </p:cBhvr>
                                      <p:to>
                                        <p:strVal val="visible"/>
                                      </p:to>
                                    </p:set>
                                    <p:animEffect transition="in" filter="dissolve">
                                      <p:cBhvr>
                                        <p:cTn id="11" dur="500"/>
                                        <p:tgtEl>
                                          <p:spTgt spid="7885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8855"/>
                                        </p:tgtEl>
                                        <p:attrNameLst>
                                          <p:attrName>style.visibility</p:attrName>
                                        </p:attrNameLst>
                                      </p:cBhvr>
                                      <p:to>
                                        <p:strVal val="visible"/>
                                      </p:to>
                                    </p:set>
                                    <p:animEffect transition="in" filter="dissolve">
                                      <p:cBhvr>
                                        <p:cTn id="15" dur="500"/>
                                        <p:tgtEl>
                                          <p:spTgt spid="78855"/>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78858"/>
                                        </p:tgtEl>
                                        <p:attrNameLst>
                                          <p:attrName>style.visibility</p:attrName>
                                        </p:attrNameLst>
                                      </p:cBhvr>
                                      <p:to>
                                        <p:strVal val="visible"/>
                                      </p:to>
                                    </p:set>
                                    <p:animEffect transition="in" filter="box(in)">
                                      <p:cBhvr>
                                        <p:cTn id="19" dur="500"/>
                                        <p:tgtEl>
                                          <p:spTgt spid="78858"/>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78859"/>
                                        </p:tgtEl>
                                        <p:attrNameLst>
                                          <p:attrName>style.visibility</p:attrName>
                                        </p:attrNameLst>
                                      </p:cBhvr>
                                      <p:to>
                                        <p:strVal val="visible"/>
                                      </p:to>
                                    </p:set>
                                    <p:animEffect transition="in" filter="box(in)">
                                      <p:cBhvr>
                                        <p:cTn id="23" dur="500"/>
                                        <p:tgtEl>
                                          <p:spTgt spid="7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dvAuto="1000" build="p"/>
      <p:bldP spid="78858" grpId="0"/>
      <p:bldP spid="788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79875" name="Rectangle 3"/>
          <p:cNvSpPr>
            <a:spLocks noGrp="1"/>
          </p:cNvSpPr>
          <p:nvPr>
            <p:ph idx="1"/>
          </p:nvPr>
        </p:nvSpPr>
        <p:spPr>
          <a:xfrm>
            <a:off x="457200" y="1676400"/>
            <a:ext cx="8229600" cy="2743200"/>
          </a:xfrm>
          <a:ln/>
        </p:spPr>
        <p:txBody>
          <a:bodyPr vert="horz" wrap="square" lIns="91440" tIns="45720" rIns="91440" bIns="45720" anchor="t"/>
          <a:p>
            <a:pPr eaLnBrk="1" hangingPunct="1"/>
            <a:r>
              <a:rPr lang="zh-CN" altLang="en-US" b="1" dirty="0">
                <a:solidFill>
                  <a:schemeClr val="bg1"/>
                </a:solidFill>
                <a:latin typeface="宋体" panose="02010600030101010101" pitchFamily="2" charset="-122"/>
              </a:rPr>
              <a:t>对称的、可分离的正交变换，它的核矩阵中只有＋</a:t>
            </a:r>
            <a:r>
              <a:rPr lang="en-US" altLang="zh-CN" b="1" dirty="0">
                <a:solidFill>
                  <a:schemeClr val="bg1"/>
                </a:solidFill>
                <a:latin typeface="宋体" panose="02010600030101010101" pitchFamily="2" charset="-122"/>
              </a:rPr>
              <a:t>1</a:t>
            </a:r>
            <a:r>
              <a:rPr lang="zh-CN" altLang="en-US" b="1" dirty="0">
                <a:solidFill>
                  <a:schemeClr val="bg1"/>
                </a:solidFill>
                <a:latin typeface="宋体" panose="02010600030101010101" pitchFamily="2" charset="-122"/>
              </a:rPr>
              <a:t>和－</a:t>
            </a:r>
            <a:r>
              <a:rPr lang="en-US" altLang="zh-CN" b="1" dirty="0">
                <a:solidFill>
                  <a:schemeClr val="bg1"/>
                </a:solidFill>
                <a:latin typeface="宋体" panose="02010600030101010101" pitchFamily="2" charset="-122"/>
              </a:rPr>
              <a:t>1</a:t>
            </a:r>
            <a:r>
              <a:rPr lang="zh-CN" altLang="en-US" b="1" dirty="0">
                <a:solidFill>
                  <a:schemeClr val="bg1"/>
                </a:solidFill>
                <a:latin typeface="宋体" panose="02010600030101010101" pitchFamily="2" charset="-122"/>
              </a:rPr>
              <a:t>元素。在图像处理中，矩阵的阶数</a:t>
            </a:r>
            <a:r>
              <a:rPr lang="en-US" altLang="zh-CN" b="1" dirty="0">
                <a:solidFill>
                  <a:schemeClr val="bg1"/>
                </a:solidFill>
                <a:latin typeface="宋体" panose="02010600030101010101" pitchFamily="2" charset="-122"/>
              </a:rPr>
              <a:t>N</a:t>
            </a:r>
            <a:r>
              <a:rPr lang="zh-CN" altLang="en-US" b="1" dirty="0">
                <a:solidFill>
                  <a:schemeClr val="bg1"/>
                </a:solidFill>
                <a:latin typeface="宋体" panose="02010600030101010101" pitchFamily="2" charset="-122"/>
              </a:rPr>
              <a:t>一般取为</a:t>
            </a:r>
            <a:r>
              <a:rPr lang="en-US" altLang="zh-CN" b="1" dirty="0">
                <a:solidFill>
                  <a:schemeClr val="bg1"/>
                </a:solidFill>
                <a:latin typeface="宋体" panose="02010600030101010101" pitchFamily="2" charset="-122"/>
              </a:rPr>
              <a:t>N=2</a:t>
            </a:r>
            <a:r>
              <a:rPr lang="en-US" altLang="zh-CN" b="1" baseline="30000" dirty="0">
                <a:solidFill>
                  <a:schemeClr val="bg1"/>
                </a:solidFill>
                <a:latin typeface="宋体" panose="02010600030101010101" pitchFamily="2" charset="-122"/>
              </a:rPr>
              <a:t>n</a:t>
            </a:r>
            <a:r>
              <a:rPr lang="zh-CN" altLang="en-US" b="1" dirty="0">
                <a:solidFill>
                  <a:schemeClr val="bg1"/>
                </a:solidFill>
                <a:latin typeface="宋体" panose="02010600030101010101" pitchFamily="2" charset="-122"/>
              </a:rPr>
              <a:t>，其中</a:t>
            </a:r>
            <a:r>
              <a:rPr lang="en-US" altLang="zh-CN" b="1" dirty="0">
                <a:solidFill>
                  <a:schemeClr val="bg1"/>
                </a:solidFill>
                <a:latin typeface="宋体" panose="02010600030101010101" pitchFamily="2" charset="-122"/>
              </a:rPr>
              <a:t>n</a:t>
            </a:r>
            <a:r>
              <a:rPr lang="zh-CN" altLang="en-US" b="1" dirty="0">
                <a:solidFill>
                  <a:schemeClr val="bg1"/>
                </a:solidFill>
                <a:latin typeface="宋体" panose="02010600030101010101" pitchFamily="2" charset="-122"/>
              </a:rPr>
              <a:t>是整数。</a:t>
            </a:r>
            <a:endParaRPr lang="zh-CN" altLang="en-US" b="1" dirty="0">
              <a:solidFill>
                <a:schemeClr val="bg1"/>
              </a:solidFill>
              <a:latin typeface="宋体" panose="02010600030101010101" pitchFamily="2" charset="-122"/>
            </a:endParaRPr>
          </a:p>
          <a:p>
            <a:pPr eaLnBrk="1" hangingPunct="1"/>
            <a:r>
              <a:rPr lang="en-US" altLang="zh-CN" b="1" dirty="0">
                <a:solidFill>
                  <a:schemeClr val="bg1"/>
                </a:solidFill>
                <a:latin typeface="宋体" panose="02010600030101010101" pitchFamily="2" charset="-122"/>
                <a:cs typeface="Times New Roman" panose="02020603050405020304" pitchFamily="18" charset="0"/>
              </a:rPr>
              <a:t>2×2</a:t>
            </a:r>
            <a:r>
              <a:rPr lang="zh-CN" altLang="en-US" b="1" dirty="0">
                <a:solidFill>
                  <a:schemeClr val="bg1"/>
                </a:solidFill>
                <a:latin typeface="宋体" panose="02010600030101010101" pitchFamily="2" charset="-122"/>
                <a:cs typeface="Times New Roman" panose="02020603050405020304" pitchFamily="18" charset="0"/>
              </a:rPr>
              <a:t>核矩阵为：</a:t>
            </a:r>
            <a:r>
              <a:rPr lang="zh-CN" altLang="en-US" b="1" dirty="0">
                <a:solidFill>
                  <a:schemeClr val="bg1"/>
                </a:solidFill>
                <a:latin typeface="宋体" panose="02010600030101010101" pitchFamily="2" charset="-122"/>
              </a:rPr>
              <a:t>  </a:t>
            </a:r>
            <a:endParaRPr lang="zh-CN" altLang="en-US" b="1" dirty="0">
              <a:solidFill>
                <a:schemeClr val="bg1"/>
              </a:solidFill>
              <a:latin typeface="宋体" panose="02010600030101010101" pitchFamily="2" charset="-122"/>
            </a:endParaRPr>
          </a:p>
        </p:txBody>
      </p:sp>
      <p:graphicFrame>
        <p:nvGraphicFramePr>
          <p:cNvPr id="79876" name="Object 4"/>
          <p:cNvGraphicFramePr>
            <a:graphicFrameLocks noChangeAspect="1"/>
          </p:cNvGraphicFramePr>
          <p:nvPr/>
        </p:nvGraphicFramePr>
        <p:xfrm>
          <a:off x="2514600" y="4419600"/>
          <a:ext cx="3429000" cy="1482725"/>
        </p:xfrm>
        <a:graphic>
          <a:graphicData uri="http://schemas.openxmlformats.org/presentationml/2006/ole">
            <mc:AlternateContent xmlns:mc="http://schemas.openxmlformats.org/markup-compatibility/2006">
              <mc:Choice xmlns:v="urn:schemas-microsoft-com:vml" Requires="v">
                <p:oleObj spid="_x0000_s3125" name="" r:id="rId1" imgW="1752600" imgH="762000" progId="Equation.3">
                  <p:embed/>
                </p:oleObj>
              </mc:Choice>
              <mc:Fallback>
                <p:oleObj name="" r:id="rId1" imgW="1752600" imgH="762000" progId="Equation.3">
                  <p:embed/>
                  <p:pic>
                    <p:nvPicPr>
                      <p:cNvPr id="0" name="图片 3124"/>
                      <p:cNvPicPr/>
                      <p:nvPr/>
                    </p:nvPicPr>
                    <p:blipFill>
                      <a:blip r:embed="rId2"/>
                      <a:stretch>
                        <a:fillRect/>
                      </a:stretch>
                    </p:blipFill>
                    <p:spPr>
                      <a:xfrm>
                        <a:off x="2514600" y="4419600"/>
                        <a:ext cx="3429000" cy="14827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9875">
                                            <p:txEl>
                                              <p:charRg st="0" end="59"/>
                                            </p:txEl>
                                          </p:spTgt>
                                        </p:tgtEl>
                                        <p:attrNameLst>
                                          <p:attrName>style.visibility</p:attrName>
                                        </p:attrNameLst>
                                      </p:cBhvr>
                                      <p:to>
                                        <p:strVal val="visible"/>
                                      </p:to>
                                    </p:set>
                                    <p:animEffect transition="in" filter="dissolve">
                                      <p:cBhvr>
                                        <p:cTn id="7" dur="500"/>
                                        <p:tgtEl>
                                          <p:spTgt spid="79875">
                                            <p:txEl>
                                              <p:charRg st="0" end="59"/>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9875">
                                            <p:txEl>
                                              <p:charRg st="59" end="70"/>
                                            </p:txEl>
                                          </p:spTgt>
                                        </p:tgtEl>
                                        <p:attrNameLst>
                                          <p:attrName>style.visibility</p:attrName>
                                        </p:attrNameLst>
                                      </p:cBhvr>
                                      <p:to>
                                        <p:strVal val="visible"/>
                                      </p:to>
                                    </p:set>
                                    <p:animEffect transition="in" filter="dissolve">
                                      <p:cBhvr>
                                        <p:cTn id="11" dur="500"/>
                                        <p:tgtEl>
                                          <p:spTgt spid="79875">
                                            <p:txEl>
                                              <p:charRg st="59" end="7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9876"/>
                                        </p:tgtEl>
                                        <p:attrNameLst>
                                          <p:attrName>style.visibility</p:attrName>
                                        </p:attrNameLst>
                                      </p:cBhvr>
                                      <p:to>
                                        <p:strVal val="visible"/>
                                      </p:to>
                                    </p:set>
                                    <p:animEffect transition="in" filter="dissolve">
                                      <p:cBhvr>
                                        <p:cTn id="15" dur="5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dvAuto="100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0899" name="Rectangle 3"/>
          <p:cNvSpPr>
            <a:spLocks noGrp="1"/>
          </p:cNvSpPr>
          <p:nvPr>
            <p:ph idx="1"/>
          </p:nvPr>
        </p:nvSpPr>
        <p:spPr>
          <a:xfrm>
            <a:off x="457200" y="1676400"/>
            <a:ext cx="8229600" cy="1143000"/>
          </a:xfrm>
          <a:ln/>
        </p:spPr>
        <p:txBody>
          <a:bodyPr vert="horz" wrap="square" lIns="91440" tIns="45720" rIns="91440" bIns="45720" anchor="t"/>
          <a:p>
            <a:pPr eaLnBrk="1" hangingPunct="1"/>
            <a:r>
              <a:rPr lang="zh-CN" altLang="en-US" b="1" dirty="0">
                <a:solidFill>
                  <a:schemeClr val="bg1"/>
                </a:solidFill>
                <a:latin typeface="宋体" panose="02010600030101010101" pitchFamily="2" charset="-122"/>
                <a:cs typeface="Times New Roman" panose="02020603050405020304" pitchFamily="18" charset="0"/>
              </a:rPr>
              <a:t>对于</a:t>
            </a:r>
            <a:r>
              <a:rPr lang="en-US" altLang="zh-CN" b="1" dirty="0">
                <a:solidFill>
                  <a:schemeClr val="bg1"/>
                </a:solidFill>
                <a:latin typeface="宋体" panose="02010600030101010101" pitchFamily="2" charset="-122"/>
                <a:cs typeface="Times New Roman" panose="02020603050405020304" pitchFamily="18" charset="0"/>
              </a:rPr>
              <a:t>N&gt;2</a:t>
            </a:r>
            <a:r>
              <a:rPr lang="zh-CN" altLang="en-US" b="1" dirty="0">
                <a:solidFill>
                  <a:schemeClr val="bg1"/>
                </a:solidFill>
                <a:latin typeface="宋体" panose="02010600030101010101" pitchFamily="2" charset="-122"/>
                <a:cs typeface="Times New Roman" panose="02020603050405020304" pitchFamily="18" charset="0"/>
              </a:rPr>
              <a:t>的情况，其核矩阵可以通过块矩阵的形式递推产生：</a:t>
            </a:r>
            <a:r>
              <a:rPr lang="zh-CN" altLang="en-US" b="1" dirty="0">
                <a:solidFill>
                  <a:schemeClr val="bg1"/>
                </a:solidFill>
                <a:latin typeface="宋体" panose="02010600030101010101" pitchFamily="2" charset="-122"/>
              </a:rPr>
              <a:t> </a:t>
            </a:r>
            <a:endParaRPr lang="zh-CN" altLang="en-US" b="1" dirty="0">
              <a:solidFill>
                <a:schemeClr val="bg1"/>
              </a:solidFill>
              <a:latin typeface="宋体" panose="02010600030101010101" pitchFamily="2" charset="-122"/>
            </a:endParaRPr>
          </a:p>
        </p:txBody>
      </p:sp>
      <p:graphicFrame>
        <p:nvGraphicFramePr>
          <p:cNvPr id="80900" name="Object 4"/>
          <p:cNvGraphicFramePr>
            <a:graphicFrameLocks noChangeAspect="1"/>
          </p:cNvGraphicFramePr>
          <p:nvPr/>
        </p:nvGraphicFramePr>
        <p:xfrm>
          <a:off x="2057400" y="3048000"/>
          <a:ext cx="4953000" cy="1581150"/>
        </p:xfrm>
        <a:graphic>
          <a:graphicData uri="http://schemas.openxmlformats.org/presentationml/2006/ole">
            <mc:AlternateContent xmlns:mc="http://schemas.openxmlformats.org/markup-compatibility/2006">
              <mc:Choice xmlns:v="urn:schemas-microsoft-com:vml" Requires="v">
                <p:oleObj spid="_x0000_s3124" name="" r:id="rId1" imgW="2578100" imgH="800100" progId="Equation.3">
                  <p:embed/>
                </p:oleObj>
              </mc:Choice>
              <mc:Fallback>
                <p:oleObj name="" r:id="rId1" imgW="2578100" imgH="800100" progId="Equation.3">
                  <p:embed/>
                  <p:pic>
                    <p:nvPicPr>
                      <p:cNvPr id="0" name="图片 3123"/>
                      <p:cNvPicPr/>
                      <p:nvPr/>
                    </p:nvPicPr>
                    <p:blipFill>
                      <a:blip r:embed="rId2"/>
                      <a:stretch>
                        <a:fillRect/>
                      </a:stretch>
                    </p:blipFill>
                    <p:spPr>
                      <a:xfrm>
                        <a:off x="2057400" y="3048000"/>
                        <a:ext cx="4953000" cy="15811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0899">
                                            <p:txEl>
                                              <p:charRg st="0" end="30"/>
                                            </p:txEl>
                                          </p:spTgt>
                                        </p:tgtEl>
                                        <p:attrNameLst>
                                          <p:attrName>style.visibility</p:attrName>
                                        </p:attrNameLst>
                                      </p:cBhvr>
                                      <p:to>
                                        <p:strVal val="visible"/>
                                      </p:to>
                                    </p:set>
                                    <p:animEffect transition="in" filter="dissolve">
                                      <p:cBhvr>
                                        <p:cTn id="7" dur="500"/>
                                        <p:tgtEl>
                                          <p:spTgt spid="80899">
                                            <p:txEl>
                                              <p:charRg st="0" end="3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0900"/>
                                        </p:tgtEl>
                                        <p:attrNameLst>
                                          <p:attrName>style.visibility</p:attrName>
                                        </p:attrNameLst>
                                      </p:cBhvr>
                                      <p:to>
                                        <p:strVal val="visible"/>
                                      </p:to>
                                    </p:set>
                                    <p:animEffect transition="in" filter="dissolve">
                                      <p:cBhvr>
                                        <p:cTn id="11"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advAuto="100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1923" name="Rectangle 3"/>
          <p:cNvSpPr>
            <a:spLocks noGrp="1"/>
          </p:cNvSpPr>
          <p:nvPr>
            <p:ph idx="1"/>
          </p:nvPr>
        </p:nvSpPr>
        <p:spPr>
          <a:xfrm>
            <a:off x="457200" y="1676400"/>
            <a:ext cx="8229600" cy="609600"/>
          </a:xfrm>
          <a:ln/>
        </p:spPr>
        <p:txBody>
          <a:bodyPr vert="horz" wrap="square" lIns="91440" tIns="45720" rIns="91440" bIns="45720" anchor="t"/>
          <a:p>
            <a:pPr eaLnBrk="1" hangingPunct="1">
              <a:buNone/>
            </a:pPr>
            <a:r>
              <a:rPr lang="zh-CN" altLang="en-US" b="1" dirty="0">
                <a:solidFill>
                  <a:schemeClr val="bg1"/>
                </a:solidFill>
                <a:latin typeface="宋体" panose="02010600030101010101" pitchFamily="2" charset="-122"/>
                <a:cs typeface="Times New Roman" panose="02020603050405020304" pitchFamily="18" charset="0"/>
              </a:rPr>
              <a:t>对于</a:t>
            </a:r>
            <a:r>
              <a:rPr lang="en-US" altLang="zh-CN" b="1" i="1" dirty="0">
                <a:solidFill>
                  <a:schemeClr val="bg1"/>
                </a:solidFill>
                <a:latin typeface="宋体" panose="02010600030101010101" pitchFamily="2" charset="-122"/>
                <a:cs typeface="Times New Roman" panose="02020603050405020304" pitchFamily="18" charset="0"/>
              </a:rPr>
              <a:t>N</a:t>
            </a:r>
            <a:r>
              <a:rPr lang="zh-CN" altLang="en-US" b="1" dirty="0">
                <a:solidFill>
                  <a:schemeClr val="bg1"/>
                </a:solidFill>
                <a:latin typeface="宋体" panose="02010600030101010101" pitchFamily="2" charset="-122"/>
                <a:cs typeface="Times New Roman" panose="02020603050405020304" pitchFamily="18" charset="0"/>
              </a:rPr>
              <a:t>＝</a:t>
            </a:r>
            <a:r>
              <a:rPr lang="en-US" altLang="zh-CN" b="1" dirty="0">
                <a:solidFill>
                  <a:schemeClr val="bg1"/>
                </a:solidFill>
                <a:latin typeface="宋体" panose="02010600030101010101" pitchFamily="2" charset="-122"/>
                <a:cs typeface="Times New Roman" panose="02020603050405020304" pitchFamily="18" charset="0"/>
              </a:rPr>
              <a:t>8</a:t>
            </a:r>
            <a:r>
              <a:rPr lang="zh-CN" altLang="en-US" b="1" dirty="0">
                <a:solidFill>
                  <a:schemeClr val="bg1"/>
                </a:solidFill>
                <a:latin typeface="宋体" panose="02010600030101010101" pitchFamily="2" charset="-122"/>
                <a:cs typeface="Times New Roman" panose="02020603050405020304" pitchFamily="18" charset="0"/>
              </a:rPr>
              <a:t>，其核矩阵为： </a:t>
            </a:r>
            <a:endParaRPr lang="zh-CN" altLang="en-US" b="1" dirty="0">
              <a:solidFill>
                <a:schemeClr val="bg1"/>
              </a:solidFill>
              <a:latin typeface="宋体" panose="02010600030101010101" pitchFamily="2" charset="-122"/>
              <a:ea typeface="Times New Roman" panose="02020603050405020304" pitchFamily="18" charset="0"/>
            </a:endParaRPr>
          </a:p>
        </p:txBody>
      </p:sp>
      <p:graphicFrame>
        <p:nvGraphicFramePr>
          <p:cNvPr id="81924" name="Object 4"/>
          <p:cNvGraphicFramePr>
            <a:graphicFrameLocks noChangeAspect="1"/>
          </p:cNvGraphicFramePr>
          <p:nvPr/>
        </p:nvGraphicFramePr>
        <p:xfrm>
          <a:off x="1752600" y="2286000"/>
          <a:ext cx="5410200" cy="3462338"/>
        </p:xfrm>
        <a:graphic>
          <a:graphicData uri="http://schemas.openxmlformats.org/presentationml/2006/ole">
            <mc:AlternateContent xmlns:mc="http://schemas.openxmlformats.org/markup-compatibility/2006">
              <mc:Choice xmlns:v="urn:schemas-microsoft-com:vml" Requires="v">
                <p:oleObj spid="_x0000_s3123" name="" r:id="rId1" imgW="4699000" imgH="3048000" progId="Equation.3">
                  <p:embed/>
                </p:oleObj>
              </mc:Choice>
              <mc:Fallback>
                <p:oleObj name="" r:id="rId1" imgW="4699000" imgH="3048000" progId="Equation.3">
                  <p:embed/>
                  <p:pic>
                    <p:nvPicPr>
                      <p:cNvPr id="0" name="图片 3122"/>
                      <p:cNvPicPr/>
                      <p:nvPr/>
                    </p:nvPicPr>
                    <p:blipFill>
                      <a:blip r:embed="rId2"/>
                      <a:stretch>
                        <a:fillRect/>
                      </a:stretch>
                    </p:blipFill>
                    <p:spPr>
                      <a:xfrm>
                        <a:off x="1752600" y="2286000"/>
                        <a:ext cx="5410200" cy="3462338"/>
                      </a:xfrm>
                      <a:prstGeom prst="rect">
                        <a:avLst/>
                      </a:prstGeom>
                      <a:noFill/>
                      <a:ln w="38100">
                        <a:noFill/>
                        <a:miter/>
                      </a:ln>
                    </p:spPr>
                  </p:pic>
                </p:oleObj>
              </mc:Fallback>
            </mc:AlternateContent>
          </a:graphicData>
        </a:graphic>
      </p:graphicFrame>
      <p:grpSp>
        <p:nvGrpSpPr>
          <p:cNvPr id="81925" name="Group 5"/>
          <p:cNvGrpSpPr/>
          <p:nvPr/>
        </p:nvGrpSpPr>
        <p:grpSpPr>
          <a:xfrm>
            <a:off x="2514600" y="2362200"/>
            <a:ext cx="4191000" cy="3352800"/>
            <a:chOff x="1584" y="1488"/>
            <a:chExt cx="2640" cy="2112"/>
          </a:xfrm>
        </p:grpSpPr>
        <p:sp>
          <p:nvSpPr>
            <p:cNvPr id="79882" name="Line 6"/>
            <p:cNvSpPr/>
            <p:nvPr/>
          </p:nvSpPr>
          <p:spPr>
            <a:xfrm>
              <a:off x="1584" y="2496"/>
              <a:ext cx="2640" cy="0"/>
            </a:xfrm>
            <a:prstGeom prst="line">
              <a:avLst/>
            </a:prstGeom>
            <a:ln w="9525" cap="flat" cmpd="sng">
              <a:solidFill>
                <a:srgbClr val="FF33CC"/>
              </a:solidFill>
              <a:prstDash val="dash"/>
              <a:headEnd type="none" w="med" len="med"/>
              <a:tailEnd type="none" w="med" len="med"/>
            </a:ln>
          </p:spPr>
        </p:sp>
        <p:sp>
          <p:nvSpPr>
            <p:cNvPr id="79883" name="Line 7"/>
            <p:cNvSpPr/>
            <p:nvPr/>
          </p:nvSpPr>
          <p:spPr>
            <a:xfrm>
              <a:off x="2880" y="1488"/>
              <a:ext cx="0" cy="2112"/>
            </a:xfrm>
            <a:prstGeom prst="line">
              <a:avLst/>
            </a:prstGeom>
            <a:ln w="9525" cap="flat" cmpd="sng">
              <a:solidFill>
                <a:srgbClr val="FF33CC"/>
              </a:solidFill>
              <a:prstDash val="dash"/>
              <a:headEnd type="none" w="med" len="med"/>
              <a:tailEnd type="none" w="med" len="med"/>
            </a:ln>
          </p:spPr>
        </p:sp>
      </p:grpSp>
      <p:grpSp>
        <p:nvGrpSpPr>
          <p:cNvPr id="81928" name="Group 8"/>
          <p:cNvGrpSpPr/>
          <p:nvPr/>
        </p:nvGrpSpPr>
        <p:grpSpPr>
          <a:xfrm>
            <a:off x="2590800" y="2362200"/>
            <a:ext cx="1752600" cy="1524000"/>
            <a:chOff x="1632" y="1488"/>
            <a:chExt cx="1104" cy="960"/>
          </a:xfrm>
        </p:grpSpPr>
        <p:sp>
          <p:nvSpPr>
            <p:cNvPr id="79880" name="Line 9"/>
            <p:cNvSpPr/>
            <p:nvPr/>
          </p:nvSpPr>
          <p:spPr>
            <a:xfrm>
              <a:off x="1632" y="1968"/>
              <a:ext cx="1104" cy="0"/>
            </a:xfrm>
            <a:prstGeom prst="line">
              <a:avLst/>
            </a:prstGeom>
            <a:ln w="9525" cap="flat" cmpd="sng">
              <a:solidFill>
                <a:schemeClr val="tx2"/>
              </a:solidFill>
              <a:prstDash val="dash"/>
              <a:headEnd type="none" w="med" len="med"/>
              <a:tailEnd type="none" w="med" len="med"/>
            </a:ln>
          </p:spPr>
        </p:sp>
        <p:sp>
          <p:nvSpPr>
            <p:cNvPr id="79881" name="Line 10"/>
            <p:cNvSpPr/>
            <p:nvPr/>
          </p:nvSpPr>
          <p:spPr>
            <a:xfrm>
              <a:off x="2160" y="1488"/>
              <a:ext cx="0" cy="960"/>
            </a:xfrm>
            <a:prstGeom prst="line">
              <a:avLst/>
            </a:prstGeom>
            <a:ln w="9525" cap="flat" cmpd="sng">
              <a:solidFill>
                <a:schemeClr val="tx2"/>
              </a:solidFill>
              <a:prstDash val="dash"/>
              <a:headEnd type="none" w="med" len="med"/>
              <a:tailEnd type="none" w="med" len="med"/>
            </a:ln>
          </p:spPr>
        </p:sp>
      </p:grpSp>
      <p:sp>
        <p:nvSpPr>
          <p:cNvPr id="81931" name="Oval 11"/>
          <p:cNvSpPr/>
          <p:nvPr/>
        </p:nvSpPr>
        <p:spPr>
          <a:xfrm>
            <a:off x="6705600" y="1981200"/>
            <a:ext cx="762000" cy="3886200"/>
          </a:xfrm>
          <a:prstGeom prst="ellipse">
            <a:avLst/>
          </a:prstGeom>
          <a:noFill/>
          <a:ln w="38100" cap="flat" cmpd="sng">
            <a:solidFill>
              <a:srgbClr val="CC33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1923">
                                            <p:txEl>
                                              <p:charRg st="0" end="14"/>
                                            </p:txEl>
                                          </p:spTgt>
                                        </p:tgtEl>
                                        <p:attrNameLst>
                                          <p:attrName>style.visibility</p:attrName>
                                        </p:attrNameLst>
                                      </p:cBhvr>
                                      <p:to>
                                        <p:strVal val="visible"/>
                                      </p:to>
                                    </p:set>
                                    <p:animEffect transition="in" filter="box(in)">
                                      <p:cBhvr>
                                        <p:cTn id="7" dur="500"/>
                                        <p:tgtEl>
                                          <p:spTgt spid="81923">
                                            <p:txEl>
                                              <p:charRg st="0" end="14"/>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1924"/>
                                        </p:tgtEl>
                                        <p:attrNameLst>
                                          <p:attrName>style.visibility</p:attrName>
                                        </p:attrNameLst>
                                      </p:cBhvr>
                                      <p:to>
                                        <p:strVal val="visible"/>
                                      </p:to>
                                    </p:set>
                                    <p:animEffect transition="in" filter="dissolve">
                                      <p:cBhvr>
                                        <p:cTn id="11" dur="500"/>
                                        <p:tgtEl>
                                          <p:spTgt spid="81924"/>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81925"/>
                                        </p:tgtEl>
                                        <p:attrNameLst>
                                          <p:attrName>style.visibility</p:attrName>
                                        </p:attrNameLst>
                                      </p:cBhvr>
                                      <p:to>
                                        <p:strVal val="visible"/>
                                      </p:to>
                                    </p:set>
                                    <p:animEffect transition="in" filter="box(in)">
                                      <p:cBhvr>
                                        <p:cTn id="15" dur="500"/>
                                        <p:tgtEl>
                                          <p:spTgt spid="81925"/>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81928"/>
                                        </p:tgtEl>
                                        <p:attrNameLst>
                                          <p:attrName>style.visibility</p:attrName>
                                        </p:attrNameLst>
                                      </p:cBhvr>
                                      <p:to>
                                        <p:strVal val="visible"/>
                                      </p:to>
                                    </p:set>
                                    <p:animEffect transition="in" filter="box(in)">
                                      <p:cBhvr>
                                        <p:cTn id="19" dur="500"/>
                                        <p:tgtEl>
                                          <p:spTgt spid="81928"/>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81931"/>
                                        </p:tgtEl>
                                        <p:attrNameLst>
                                          <p:attrName>style.visibility</p:attrName>
                                        </p:attrNameLst>
                                      </p:cBhvr>
                                      <p:to>
                                        <p:strVal val="visible"/>
                                      </p:to>
                                    </p:set>
                                    <p:animEffect transition="in" filter="dissolve">
                                      <p:cBhvr>
                                        <p:cTn id="23" dur="500"/>
                                        <p:tgtEl>
                                          <p:spTgt spid="8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dvAuto="1000" build="p"/>
      <p:bldP spid="8193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2947" name="Rectangle 3"/>
          <p:cNvSpPr>
            <a:spLocks noGrp="1"/>
          </p:cNvSpPr>
          <p:nvPr>
            <p:ph idx="1"/>
          </p:nvPr>
        </p:nvSpPr>
        <p:spPr>
          <a:xfrm>
            <a:off x="381000" y="1447800"/>
            <a:ext cx="8229600" cy="1752600"/>
          </a:xfrm>
          <a:ln/>
        </p:spPr>
        <p:txBody>
          <a:bodyPr vert="horz" wrap="square" lIns="91440" tIns="45720" rIns="91440" bIns="45720" anchor="t"/>
          <a:p>
            <a:pPr eaLnBrk="1" hangingPunct="1"/>
            <a:r>
              <a:rPr lang="zh-CN" altLang="en-US" sz="2800" b="1" dirty="0">
                <a:solidFill>
                  <a:schemeClr val="bg1"/>
                </a:solidFill>
                <a:latin typeface="宋体" panose="02010600030101010101" pitchFamily="2" charset="-122"/>
              </a:rPr>
              <a:t>通过重新安排各行的次序来使得列率按行号递增，与傅立叶变换核的频率递增类似。</a:t>
            </a:r>
            <a:endParaRPr lang="zh-CN" altLang="en-US" sz="2800" b="1" dirty="0">
              <a:solidFill>
                <a:schemeClr val="bg1"/>
              </a:solidFill>
              <a:latin typeface="宋体" panose="02010600030101010101" pitchFamily="2" charset="-122"/>
            </a:endParaRPr>
          </a:p>
          <a:p>
            <a:pPr eaLnBrk="1" hangingPunct="1"/>
            <a:r>
              <a:rPr lang="zh-CN" altLang="en-US" sz="2800" b="1" dirty="0">
                <a:solidFill>
                  <a:schemeClr val="bg1"/>
                </a:solidFill>
                <a:latin typeface="宋体" panose="02010600030101010101" pitchFamily="2" charset="-122"/>
              </a:rPr>
              <a:t>当</a:t>
            </a:r>
            <a:r>
              <a:rPr lang="en-US" altLang="zh-CN" sz="2800" b="1" dirty="0">
                <a:solidFill>
                  <a:schemeClr val="bg1"/>
                </a:solidFill>
                <a:latin typeface="宋体" panose="02010600030101010101" pitchFamily="2" charset="-122"/>
              </a:rPr>
              <a:t>N</a:t>
            </a:r>
            <a:r>
              <a:rPr lang="zh-CN" altLang="en-US" sz="2800" b="1" dirty="0">
                <a:solidFill>
                  <a:schemeClr val="bg1"/>
                </a:solidFill>
                <a:latin typeface="宋体" panose="02010600030101010101" pitchFamily="2" charset="-122"/>
              </a:rPr>
              <a:t>＝</a:t>
            </a:r>
            <a:r>
              <a:rPr lang="en-US" altLang="zh-CN" sz="2800" b="1" dirty="0">
                <a:solidFill>
                  <a:schemeClr val="bg1"/>
                </a:solidFill>
                <a:latin typeface="宋体" panose="02010600030101010101" pitchFamily="2" charset="-122"/>
              </a:rPr>
              <a:t>8</a:t>
            </a:r>
            <a:r>
              <a:rPr lang="zh-CN" altLang="en-US" sz="2800" b="1" dirty="0">
                <a:solidFill>
                  <a:schemeClr val="bg1"/>
                </a:solidFill>
                <a:latin typeface="宋体" panose="02010600030101010101" pitchFamily="2" charset="-122"/>
              </a:rPr>
              <a:t>时，有序的变换核矩阵为：</a:t>
            </a:r>
            <a:r>
              <a:rPr lang="zh-CN" altLang="en-US" sz="2800" b="1" dirty="0">
                <a:solidFill>
                  <a:schemeClr val="bg1"/>
                </a:solidFill>
                <a:latin typeface="宋体" panose="02010600030101010101" pitchFamily="2" charset="-122"/>
                <a:cs typeface="Times New Roman" panose="02020603050405020304" pitchFamily="18" charset="0"/>
              </a:rPr>
              <a:t> </a:t>
            </a:r>
            <a:endParaRPr lang="zh-CN" altLang="en-US" sz="2800" b="1" dirty="0">
              <a:solidFill>
                <a:schemeClr val="bg1"/>
              </a:solidFill>
              <a:latin typeface="宋体" panose="02010600030101010101" pitchFamily="2" charset="-122"/>
              <a:ea typeface="Times New Roman" panose="02020603050405020304" pitchFamily="18" charset="0"/>
            </a:endParaRPr>
          </a:p>
        </p:txBody>
      </p:sp>
      <p:graphicFrame>
        <p:nvGraphicFramePr>
          <p:cNvPr id="82948" name="Object 4"/>
          <p:cNvGraphicFramePr>
            <a:graphicFrameLocks noChangeAspect="1"/>
          </p:cNvGraphicFramePr>
          <p:nvPr/>
        </p:nvGraphicFramePr>
        <p:xfrm>
          <a:off x="685800" y="3124200"/>
          <a:ext cx="7086600" cy="3224213"/>
        </p:xfrm>
        <a:graphic>
          <a:graphicData uri="http://schemas.openxmlformats.org/presentationml/2006/ole">
            <mc:AlternateContent xmlns:mc="http://schemas.openxmlformats.org/markup-compatibility/2006">
              <mc:Choice xmlns:v="urn:schemas-microsoft-com:vml" Requires="v">
                <p:oleObj spid="_x0000_s3128" name="" r:id="rId1" imgW="4699000" imgH="3048000" progId="Equation.3">
                  <p:embed/>
                </p:oleObj>
              </mc:Choice>
              <mc:Fallback>
                <p:oleObj name="" r:id="rId1" imgW="4699000" imgH="3048000" progId="Equation.3">
                  <p:embed/>
                  <p:pic>
                    <p:nvPicPr>
                      <p:cNvPr id="0" name="图片 3127"/>
                      <p:cNvPicPr/>
                      <p:nvPr/>
                    </p:nvPicPr>
                    <p:blipFill>
                      <a:blip r:embed="rId2"/>
                      <a:stretch>
                        <a:fillRect/>
                      </a:stretch>
                    </p:blipFill>
                    <p:spPr>
                      <a:xfrm>
                        <a:off x="685800" y="3124200"/>
                        <a:ext cx="7086600" cy="32242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2947">
                                            <p:txEl>
                                              <p:charRg st="0" end="38"/>
                                            </p:txEl>
                                          </p:spTgt>
                                        </p:tgtEl>
                                        <p:attrNameLst>
                                          <p:attrName>style.visibility</p:attrName>
                                        </p:attrNameLst>
                                      </p:cBhvr>
                                      <p:to>
                                        <p:strVal val="visible"/>
                                      </p:to>
                                    </p:set>
                                    <p:animEffect transition="in" filter="box(in)">
                                      <p:cBhvr>
                                        <p:cTn id="7" dur="500"/>
                                        <p:tgtEl>
                                          <p:spTgt spid="82947">
                                            <p:txEl>
                                              <p:charRg st="0" end="38"/>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82947">
                                            <p:txEl>
                                              <p:charRg st="38" end="56"/>
                                            </p:txEl>
                                          </p:spTgt>
                                        </p:tgtEl>
                                        <p:attrNameLst>
                                          <p:attrName>style.visibility</p:attrName>
                                        </p:attrNameLst>
                                      </p:cBhvr>
                                      <p:to>
                                        <p:strVal val="visible"/>
                                      </p:to>
                                    </p:set>
                                    <p:animEffect transition="in" filter="box(in)">
                                      <p:cBhvr>
                                        <p:cTn id="11" dur="500"/>
                                        <p:tgtEl>
                                          <p:spTgt spid="82947">
                                            <p:txEl>
                                              <p:charRg st="38" end="56"/>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2948"/>
                                        </p:tgtEl>
                                        <p:attrNameLst>
                                          <p:attrName>style.visibility</p:attrName>
                                        </p:attrNameLst>
                                      </p:cBhvr>
                                      <p:to>
                                        <p:strVal val="visible"/>
                                      </p:to>
                                    </p:set>
                                    <p:animEffect transition="in" filter="dissolve">
                                      <p:cBhvr>
                                        <p:cTn id="15"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dvAuto="100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3971" name="Rectangle 3"/>
          <p:cNvSpPr>
            <a:spLocks noGrp="1"/>
          </p:cNvSpPr>
          <p:nvPr>
            <p:ph idx="1"/>
          </p:nvPr>
        </p:nvSpPr>
        <p:spPr>
          <a:xfrm>
            <a:off x="381000" y="1524000"/>
            <a:ext cx="3048000" cy="838200"/>
          </a:xfrm>
          <a:ln/>
        </p:spPr>
        <p:txBody>
          <a:bodyPr vert="horz" wrap="square" lIns="91440" tIns="45720" rIns="91440" bIns="45720" anchor="t"/>
          <a:p>
            <a:pPr eaLnBrk="1" hangingPunct="1">
              <a:lnSpc>
                <a:spcPct val="90000"/>
              </a:lnSpc>
            </a:pPr>
            <a:r>
              <a:rPr lang="zh-CN" altLang="en-US" sz="2800" b="1" dirty="0">
                <a:solidFill>
                  <a:schemeClr val="bg1"/>
                </a:solidFill>
                <a:latin typeface="宋体" panose="02010600030101010101" pitchFamily="2" charset="-122"/>
                <a:cs typeface="Times New Roman" panose="02020603050405020304" pitchFamily="18" charset="0"/>
              </a:rPr>
              <a:t>对于均匀分布</a:t>
            </a:r>
            <a:endParaRPr lang="zh-CN" altLang="en-US" sz="2800" b="1" dirty="0">
              <a:solidFill>
                <a:schemeClr val="bg1"/>
              </a:solidFill>
              <a:latin typeface="宋体" panose="02010600030101010101" pitchFamily="2" charset="-122"/>
              <a:cs typeface="Times New Roman" panose="02020603050405020304" pitchFamily="18" charset="0"/>
            </a:endParaRPr>
          </a:p>
          <a:p>
            <a:pPr eaLnBrk="1" hangingPunct="1">
              <a:lnSpc>
                <a:spcPct val="90000"/>
              </a:lnSpc>
              <a:buNone/>
            </a:pPr>
            <a:r>
              <a:rPr lang="zh-CN" altLang="en-US" sz="2800" b="1" dirty="0">
                <a:solidFill>
                  <a:schemeClr val="bg1"/>
                </a:solidFill>
                <a:latin typeface="宋体" panose="02010600030101010101" pitchFamily="2" charset="-122"/>
                <a:cs typeface="Times New Roman" panose="02020603050405020304" pitchFamily="18" charset="0"/>
              </a:rPr>
              <a:t>  的数字图像</a:t>
            </a:r>
            <a:r>
              <a:rPr lang="zh-CN" altLang="en-US" sz="2800" b="1" dirty="0">
                <a:solidFill>
                  <a:schemeClr val="bg1"/>
                </a:solidFill>
                <a:latin typeface="宋体" panose="02010600030101010101" pitchFamily="2" charset="-122"/>
              </a:rPr>
              <a:t> </a:t>
            </a:r>
            <a:endParaRPr lang="zh-CN" altLang="en-US" sz="2800" b="1" dirty="0">
              <a:solidFill>
                <a:schemeClr val="bg1"/>
              </a:solidFill>
              <a:latin typeface="宋体" panose="02010600030101010101" pitchFamily="2" charset="-122"/>
            </a:endParaRPr>
          </a:p>
        </p:txBody>
      </p:sp>
      <p:sp>
        <p:nvSpPr>
          <p:cNvPr id="83972" name="Rectangle 4"/>
          <p:cNvSpPr/>
          <p:nvPr/>
        </p:nvSpPr>
        <p:spPr>
          <a:xfrm>
            <a:off x="457200" y="3505200"/>
            <a:ext cx="80010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bg1"/>
                </a:solidFill>
                <a:latin typeface="宋体" panose="02010600030101010101" pitchFamily="2" charset="-122"/>
              </a:rPr>
              <a:t>由于图像是</a:t>
            </a:r>
            <a:r>
              <a:rPr lang="en-US" altLang="zh-CN" b="1" dirty="0">
                <a:solidFill>
                  <a:schemeClr val="bg1"/>
                </a:solidFill>
                <a:latin typeface="宋体" panose="02010600030101010101" pitchFamily="2" charset="-122"/>
              </a:rPr>
              <a:t>4×4</a:t>
            </a:r>
            <a:r>
              <a:rPr lang="zh-CN" altLang="en-US" b="1" dirty="0">
                <a:solidFill>
                  <a:schemeClr val="bg1"/>
                </a:solidFill>
                <a:latin typeface="宋体" panose="02010600030101010101" pitchFamily="2" charset="-122"/>
              </a:rPr>
              <a:t>矩阵，则</a:t>
            </a:r>
            <a:r>
              <a:rPr lang="en-US" altLang="zh-CN" b="1" dirty="0">
                <a:solidFill>
                  <a:schemeClr val="bg1"/>
                </a:solidFill>
                <a:latin typeface="宋体" panose="02010600030101010101" pitchFamily="2" charset="-122"/>
              </a:rPr>
              <a:t>n</a:t>
            </a:r>
            <a:r>
              <a:rPr lang="zh-CN" altLang="en-US" b="1" dirty="0">
                <a:solidFill>
                  <a:schemeClr val="bg1"/>
                </a:solidFill>
                <a:latin typeface="宋体" panose="02010600030101010101" pitchFamily="2" charset="-122"/>
              </a:rPr>
              <a:t>＝</a:t>
            </a:r>
            <a:r>
              <a:rPr lang="en-US" altLang="zh-CN" b="1" dirty="0">
                <a:solidFill>
                  <a:schemeClr val="bg1"/>
                </a:solidFill>
                <a:latin typeface="宋体" panose="02010600030101010101" pitchFamily="2" charset="-122"/>
              </a:rPr>
              <a:t>2</a:t>
            </a:r>
            <a:r>
              <a:rPr lang="zh-CN" altLang="en-US" b="1" dirty="0">
                <a:solidFill>
                  <a:schemeClr val="bg1"/>
                </a:solidFill>
                <a:latin typeface="宋体" panose="02010600030101010101" pitchFamily="2" charset="-122"/>
              </a:rPr>
              <a:t>，</a:t>
            </a:r>
            <a:r>
              <a:rPr lang="en-US" altLang="zh-CN" b="1" dirty="0">
                <a:solidFill>
                  <a:schemeClr val="bg1"/>
                </a:solidFill>
                <a:latin typeface="宋体" panose="02010600030101010101" pitchFamily="2" charset="-122"/>
              </a:rPr>
              <a:t>N</a:t>
            </a:r>
            <a:r>
              <a:rPr lang="zh-CN" altLang="en-US" b="1" dirty="0">
                <a:solidFill>
                  <a:schemeClr val="bg1"/>
                </a:solidFill>
                <a:latin typeface="宋体" panose="02010600030101010101" pitchFamily="2" charset="-122"/>
              </a:rPr>
              <a:t>＝</a:t>
            </a:r>
            <a:r>
              <a:rPr lang="en-US" altLang="zh-CN" b="1" dirty="0">
                <a:solidFill>
                  <a:schemeClr val="bg1"/>
                </a:solidFill>
                <a:latin typeface="宋体" panose="02010600030101010101" pitchFamily="2" charset="-122"/>
              </a:rPr>
              <a:t>4</a:t>
            </a:r>
            <a:r>
              <a:rPr lang="zh-CN" altLang="en-US" b="1" dirty="0">
                <a:solidFill>
                  <a:schemeClr val="bg1"/>
                </a:solidFill>
                <a:latin typeface="宋体" panose="02010600030101010101" pitchFamily="2" charset="-122"/>
              </a:rPr>
              <a:t>，变换核矩阵为：</a:t>
            </a:r>
            <a:r>
              <a:rPr lang="zh-CN" altLang="en-US" dirty="0">
                <a:solidFill>
                  <a:schemeClr val="bg1"/>
                </a:solidFill>
                <a:latin typeface="华文楷体" panose="02010600040101010101" pitchFamily="2" charset="-122"/>
                <a:ea typeface="华文楷体" panose="02010600040101010101" pitchFamily="2" charset="-122"/>
              </a:rPr>
              <a:t> </a:t>
            </a:r>
            <a:endParaRPr lang="zh-CN" altLang="en-US" dirty="0">
              <a:solidFill>
                <a:schemeClr val="bg1"/>
              </a:solidFill>
              <a:latin typeface="华文楷体" panose="02010600040101010101" pitchFamily="2" charset="-122"/>
              <a:ea typeface="华文楷体" panose="02010600040101010101" pitchFamily="2" charset="-122"/>
            </a:endParaRPr>
          </a:p>
        </p:txBody>
      </p:sp>
      <p:graphicFrame>
        <p:nvGraphicFramePr>
          <p:cNvPr id="83973" name="Object 5"/>
          <p:cNvGraphicFramePr>
            <a:graphicFrameLocks noChangeAspect="1"/>
          </p:cNvGraphicFramePr>
          <p:nvPr/>
        </p:nvGraphicFramePr>
        <p:xfrm>
          <a:off x="3352800" y="1524000"/>
          <a:ext cx="3657600" cy="1844675"/>
        </p:xfrm>
        <a:graphic>
          <a:graphicData uri="http://schemas.openxmlformats.org/presentationml/2006/ole">
            <mc:AlternateContent xmlns:mc="http://schemas.openxmlformats.org/markup-compatibility/2006">
              <mc:Choice xmlns:v="urn:schemas-microsoft-com:vml" Requires="v">
                <p:oleObj spid="_x0000_s3129" name="" r:id="rId1" imgW="1752600" imgH="1524000" progId="Equation.3">
                  <p:embed/>
                </p:oleObj>
              </mc:Choice>
              <mc:Fallback>
                <p:oleObj name="" r:id="rId1" imgW="1752600" imgH="1524000" progId="Equation.3">
                  <p:embed/>
                  <p:pic>
                    <p:nvPicPr>
                      <p:cNvPr id="0" name="图片 3128"/>
                      <p:cNvPicPr/>
                      <p:nvPr/>
                    </p:nvPicPr>
                    <p:blipFill>
                      <a:blip r:embed="rId2"/>
                      <a:stretch>
                        <a:fillRect/>
                      </a:stretch>
                    </p:blipFill>
                    <p:spPr>
                      <a:xfrm>
                        <a:off x="3352800" y="1524000"/>
                        <a:ext cx="3657600" cy="1844675"/>
                      </a:xfrm>
                      <a:prstGeom prst="rect">
                        <a:avLst/>
                      </a:prstGeom>
                      <a:noFill/>
                      <a:ln w="38100">
                        <a:noFill/>
                        <a:miter/>
                      </a:ln>
                    </p:spPr>
                  </p:pic>
                </p:oleObj>
              </mc:Fallback>
            </mc:AlternateContent>
          </a:graphicData>
        </a:graphic>
      </p:graphicFrame>
      <p:graphicFrame>
        <p:nvGraphicFramePr>
          <p:cNvPr id="83974" name="Object 6"/>
          <p:cNvGraphicFramePr>
            <a:graphicFrameLocks noChangeAspect="1"/>
          </p:cNvGraphicFramePr>
          <p:nvPr/>
        </p:nvGraphicFramePr>
        <p:xfrm>
          <a:off x="3505200" y="4267200"/>
          <a:ext cx="3352800" cy="1781175"/>
        </p:xfrm>
        <a:graphic>
          <a:graphicData uri="http://schemas.openxmlformats.org/presentationml/2006/ole">
            <mc:AlternateContent xmlns:mc="http://schemas.openxmlformats.org/markup-compatibility/2006">
              <mc:Choice xmlns:v="urn:schemas-microsoft-com:vml" Requires="v">
                <p:oleObj spid="_x0000_s3127" name="" r:id="rId3" imgW="2413000" imgH="1524000" progId="Equation.3">
                  <p:embed/>
                </p:oleObj>
              </mc:Choice>
              <mc:Fallback>
                <p:oleObj name="" r:id="rId3" imgW="2413000" imgH="1524000" progId="Equation.3">
                  <p:embed/>
                  <p:pic>
                    <p:nvPicPr>
                      <p:cNvPr id="0" name="图片 3126"/>
                      <p:cNvPicPr/>
                      <p:nvPr/>
                    </p:nvPicPr>
                    <p:blipFill>
                      <a:blip r:embed="rId4"/>
                      <a:stretch>
                        <a:fillRect/>
                      </a:stretch>
                    </p:blipFill>
                    <p:spPr>
                      <a:xfrm>
                        <a:off x="3505200" y="4267200"/>
                        <a:ext cx="3352800" cy="17811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3971">
                                            <p:txEl>
                                              <p:charRg st="0" end="7"/>
                                            </p:txEl>
                                          </p:spTgt>
                                        </p:tgtEl>
                                        <p:attrNameLst>
                                          <p:attrName>style.visibility</p:attrName>
                                        </p:attrNameLst>
                                      </p:cBhvr>
                                      <p:to>
                                        <p:strVal val="visible"/>
                                      </p:to>
                                    </p:set>
                                    <p:animEffect transition="in" filter="box(in)">
                                      <p:cBhvr>
                                        <p:cTn id="7" dur="500"/>
                                        <p:tgtEl>
                                          <p:spTgt spid="83971">
                                            <p:txEl>
                                              <p:charRg st="0" end="7"/>
                                            </p:txEl>
                                          </p:spTgt>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83971">
                                            <p:txEl>
                                              <p:charRg st="7" end="16"/>
                                            </p:txEl>
                                          </p:spTgt>
                                        </p:tgtEl>
                                        <p:attrNameLst>
                                          <p:attrName>style.visibility</p:attrName>
                                        </p:attrNameLst>
                                      </p:cBhvr>
                                      <p:to>
                                        <p:strVal val="visible"/>
                                      </p:to>
                                    </p:set>
                                    <p:animEffect transition="in" filter="box(in)">
                                      <p:cBhvr>
                                        <p:cTn id="11" dur="500"/>
                                        <p:tgtEl>
                                          <p:spTgt spid="83971">
                                            <p:txEl>
                                              <p:charRg st="7" end="16"/>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3973"/>
                                        </p:tgtEl>
                                        <p:attrNameLst>
                                          <p:attrName>style.visibility</p:attrName>
                                        </p:attrNameLst>
                                      </p:cBhvr>
                                      <p:to>
                                        <p:strVal val="visible"/>
                                      </p:to>
                                    </p:set>
                                    <p:animEffect transition="in" filter="dissolve">
                                      <p:cBhvr>
                                        <p:cTn id="15" dur="500"/>
                                        <p:tgtEl>
                                          <p:spTgt spid="83973"/>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83972"/>
                                        </p:tgtEl>
                                        <p:attrNameLst>
                                          <p:attrName>style.visibility</p:attrName>
                                        </p:attrNameLst>
                                      </p:cBhvr>
                                      <p:to>
                                        <p:strVal val="visible"/>
                                      </p:to>
                                    </p:set>
                                    <p:animEffect transition="in" filter="box(in)">
                                      <p:cBhvr>
                                        <p:cTn id="19" dur="500"/>
                                        <p:tgtEl>
                                          <p:spTgt spid="8397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83974"/>
                                        </p:tgtEl>
                                        <p:attrNameLst>
                                          <p:attrName>style.visibility</p:attrName>
                                        </p:attrNameLst>
                                      </p:cBhvr>
                                      <p:to>
                                        <p:strVal val="visible"/>
                                      </p:to>
                                    </p:set>
                                    <p:animEffect transition="in" filter="dissolve">
                                      <p:cBhvr>
                                        <p:cTn id="23"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dvAuto="1000" build="p"/>
      <p:bldP spid="8397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4995" name="Rectangle 3"/>
          <p:cNvSpPr>
            <a:spLocks noGrp="1"/>
          </p:cNvSpPr>
          <p:nvPr>
            <p:ph idx="1"/>
          </p:nvPr>
        </p:nvSpPr>
        <p:spPr>
          <a:xfrm>
            <a:off x="381000" y="1371600"/>
            <a:ext cx="8229600" cy="685800"/>
          </a:xfrm>
          <a:ln/>
        </p:spPr>
        <p:txBody>
          <a:bodyPr vert="horz" wrap="square" lIns="91440" tIns="45720" rIns="91440" bIns="45720" anchor="t"/>
          <a:p>
            <a:pPr eaLnBrk="1" hangingPunct="1">
              <a:buNone/>
            </a:pPr>
            <a:r>
              <a:rPr lang="zh-CN" altLang="en-US" b="1" dirty="0">
                <a:solidFill>
                  <a:schemeClr val="bg1"/>
                </a:solidFill>
                <a:latin typeface="宋体" panose="02010600030101010101" pitchFamily="2" charset="-122"/>
                <a:cs typeface="Times New Roman" panose="02020603050405020304" pitchFamily="18" charset="0"/>
              </a:rPr>
              <a:t>二维沃尔什－哈达玛变换为：</a:t>
            </a:r>
            <a:r>
              <a:rPr lang="zh-CN" altLang="en-US" b="1" dirty="0">
                <a:solidFill>
                  <a:schemeClr val="bg1"/>
                </a:solidFill>
                <a:latin typeface="宋体" panose="02010600030101010101" pitchFamily="2" charset="-122"/>
              </a:rPr>
              <a:t> </a:t>
            </a:r>
            <a:endParaRPr lang="zh-CN" altLang="en-US" b="1" dirty="0">
              <a:solidFill>
                <a:schemeClr val="bg1"/>
              </a:solidFill>
              <a:latin typeface="宋体" panose="02010600030101010101" pitchFamily="2" charset="-122"/>
            </a:endParaRPr>
          </a:p>
        </p:txBody>
      </p:sp>
      <p:sp>
        <p:nvSpPr>
          <p:cNvPr id="84996" name="Rectangle 4"/>
          <p:cNvSpPr/>
          <p:nvPr/>
        </p:nvSpPr>
        <p:spPr>
          <a:xfrm>
            <a:off x="533400" y="4876800"/>
            <a:ext cx="830580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Font typeface="Wingdings" panose="05000000000000000000" pitchFamily="2" charset="2"/>
              <a:buChar char="Ø"/>
            </a:pPr>
            <a:r>
              <a:rPr lang="zh-CN" altLang="en-US" sz="2800" b="1" dirty="0">
                <a:solidFill>
                  <a:schemeClr val="bg1"/>
                </a:solidFill>
                <a:latin typeface="华文楷体" panose="02010600040101010101" pitchFamily="2" charset="-122"/>
                <a:ea typeface="华文楷体" panose="02010600040101010101" pitchFamily="2" charset="-122"/>
              </a:rPr>
              <a:t>具有能量集中的性质，原始图像数据越是均匀分布，变换后的数据越集中于矩阵的边角上。应用二维沃尔什－哈达玛变换可以压缩图像信息。 </a:t>
            </a:r>
            <a:endParaRPr lang="zh-CN" altLang="en-US" sz="2800" b="1" dirty="0">
              <a:solidFill>
                <a:schemeClr val="bg1"/>
              </a:solidFill>
              <a:latin typeface="华文楷体" panose="02010600040101010101" pitchFamily="2" charset="-122"/>
              <a:ea typeface="华文楷体" panose="02010600040101010101" pitchFamily="2" charset="-122"/>
            </a:endParaRPr>
          </a:p>
        </p:txBody>
      </p:sp>
      <p:graphicFrame>
        <p:nvGraphicFramePr>
          <p:cNvPr id="84997" name="Object 5"/>
          <p:cNvGraphicFramePr>
            <a:graphicFrameLocks noChangeAspect="1"/>
          </p:cNvGraphicFramePr>
          <p:nvPr/>
        </p:nvGraphicFramePr>
        <p:xfrm>
          <a:off x="1558925" y="1981200"/>
          <a:ext cx="6254750" cy="2798763"/>
        </p:xfrm>
        <a:graphic>
          <a:graphicData uri="http://schemas.openxmlformats.org/presentationml/2006/ole">
            <mc:AlternateContent xmlns:mc="http://schemas.openxmlformats.org/markup-compatibility/2006">
              <mc:Choice xmlns:v="urn:schemas-microsoft-com:vml" Requires="v">
                <p:oleObj spid="_x0000_s3126" name="" r:id="rId1" imgW="5676900" imgH="3086100" progId="Equation.3">
                  <p:embed/>
                </p:oleObj>
              </mc:Choice>
              <mc:Fallback>
                <p:oleObj name="" r:id="rId1" imgW="5676900" imgH="3086100" progId="Equation.3">
                  <p:embed/>
                  <p:pic>
                    <p:nvPicPr>
                      <p:cNvPr id="0" name="图片 3125"/>
                      <p:cNvPicPr/>
                      <p:nvPr/>
                    </p:nvPicPr>
                    <p:blipFill>
                      <a:blip r:embed="rId2"/>
                      <a:stretch>
                        <a:fillRect/>
                      </a:stretch>
                    </p:blipFill>
                    <p:spPr>
                      <a:xfrm>
                        <a:off x="1558925" y="1981200"/>
                        <a:ext cx="6254750" cy="27987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84995">
                                            <p:txEl>
                                              <p:charRg st="0" end="15"/>
                                            </p:txEl>
                                          </p:spTgt>
                                        </p:tgtEl>
                                        <p:attrNameLst>
                                          <p:attrName>style.visibility</p:attrName>
                                        </p:attrNameLst>
                                      </p:cBhvr>
                                      <p:to>
                                        <p:strVal val="visible"/>
                                      </p:to>
                                    </p:set>
                                    <p:animEffect transition="in" filter="box(in)">
                                      <p:cBhvr>
                                        <p:cTn id="7" dur="500"/>
                                        <p:tgtEl>
                                          <p:spTgt spid="84995">
                                            <p:txEl>
                                              <p:charRg st="0" end="15"/>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4997"/>
                                        </p:tgtEl>
                                        <p:attrNameLst>
                                          <p:attrName>style.visibility</p:attrName>
                                        </p:attrNameLst>
                                      </p:cBhvr>
                                      <p:to>
                                        <p:strVal val="visible"/>
                                      </p:to>
                                    </p:set>
                                    <p:animEffect transition="in" filter="dissolve">
                                      <p:cBhvr>
                                        <p:cTn id="11" dur="500"/>
                                        <p:tgtEl>
                                          <p:spTgt spid="8499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4996"/>
                                        </p:tgtEl>
                                        <p:attrNameLst>
                                          <p:attrName>style.visibility</p:attrName>
                                        </p:attrNameLst>
                                      </p:cBhvr>
                                      <p:to>
                                        <p:strVal val="visible"/>
                                      </p:to>
                                    </p:set>
                                    <p:animEffect transition="in" filter="dissolve">
                                      <p:cBhvr>
                                        <p:cTn id="15"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advAuto="1000" build="p"/>
      <p:bldP spid="849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noRot="1" noChangeAspect="1" noMove="1" noResize="1" noEditPoints="1" noAdjustHandles="1" noChangeArrowheads="1" noChangeShapeType="1" noTextEdit="1"/>
          </p:cNvSpPr>
          <p:nvPr>
            <p:ph idx="1"/>
          </p:nvPr>
        </p:nvSpPr>
        <p:spPr bwMode="auto">
          <a:xfrm>
            <a:off x="35496" y="404664"/>
            <a:ext cx="9001000" cy="5691336"/>
          </a:xfrm>
          <a:blipFill rotWithShape="1">
            <a:blip r:embed="rId1"/>
            <a:stretch>
              <a:fillRect l="-1558" t="-1820" b="-4069"/>
            </a:stretch>
          </a:blipFill>
          <a:ln/>
          <a:effectLst/>
          <a:scene3d>
            <a:camera prst="orthographicFront"/>
            <a:lightRig rig="balanced" dir="t"/>
          </a:scene3d>
          <a:sp3d prstMaterial="plastic"/>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a:ln>
                  <a:noFill/>
                </a:ln>
                <a:noFill/>
                <a:effectLst/>
                <a:uLnTx/>
                <a:uFillTx/>
                <a:latin typeface="+mn-lt"/>
                <a:ea typeface="+mn-ea"/>
                <a:cs typeface="+mn-cs"/>
              </a:rPr>
              <a:t> </a:t>
            </a:r>
            <a:endParaRPr kumimoji="1" lang="zh-CN" altLang="en-US" sz="3200" b="0" i="0" u="none" strike="noStrike" kern="0" cap="none" spc="0" normalizeH="0" baseline="0" noProof="0">
              <a:ln>
                <a:noFill/>
              </a:ln>
              <a:noFill/>
              <a:effectLst/>
              <a:uLnTx/>
              <a:uFillTx/>
              <a:latin typeface="+mn-lt"/>
              <a:ea typeface="+mn-ea"/>
              <a:cs typeface="+mn-cs"/>
            </a:endParaRPr>
          </a:p>
        </p:txBody>
      </p:sp>
      <p:pic>
        <p:nvPicPr>
          <p:cNvPr id="10243" name="Picture 3"/>
          <p:cNvPicPr>
            <a:picLocks noChangeAspect="1"/>
          </p:cNvPicPr>
          <p:nvPr/>
        </p:nvPicPr>
        <p:blipFill>
          <a:blip r:embed="rId2"/>
          <a:stretch>
            <a:fillRect/>
          </a:stretch>
        </p:blipFill>
        <p:spPr>
          <a:xfrm>
            <a:off x="577850" y="1052513"/>
            <a:ext cx="7986713" cy="2881312"/>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latin typeface="黑体" panose="02010609060101010101" pitchFamily="49" charset="-122"/>
              </a:rPr>
              <a:t>沃尔什和哈达玛变换</a:t>
            </a:r>
            <a:r>
              <a:rPr lang="zh-CN" altLang="en-US" b="1" dirty="0">
                <a:solidFill>
                  <a:schemeClr val="bg1"/>
                </a:solidFill>
              </a:rPr>
              <a:t> </a:t>
            </a:r>
            <a:endParaRPr lang="zh-CN" altLang="en-US" b="1" dirty="0">
              <a:solidFill>
                <a:schemeClr val="bg1"/>
              </a:solidFill>
            </a:endParaRPr>
          </a:p>
        </p:txBody>
      </p:sp>
      <p:sp>
        <p:nvSpPr>
          <p:cNvPr id="86019" name="Rectangle 3"/>
          <p:cNvSpPr>
            <a:spLocks noGrp="1"/>
          </p:cNvSpPr>
          <p:nvPr>
            <p:ph idx="1"/>
          </p:nvPr>
        </p:nvSpPr>
        <p:spPr>
          <a:xfrm>
            <a:off x="381000" y="1676400"/>
            <a:ext cx="8229600" cy="4800600"/>
          </a:xfrm>
          <a:ln/>
        </p:spPr>
        <p:txBody>
          <a:bodyPr vert="horz" wrap="square" lIns="91440" tIns="45720" rIns="91440" bIns="45720" anchor="t"/>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cs typeface="Times New Roman" panose="02020603050405020304" pitchFamily="18" charset="0"/>
              </a:rPr>
              <a:t>将一个函数变换成取值为</a:t>
            </a:r>
            <a:r>
              <a:rPr lang="en-US" altLang="zh-CN" b="1" dirty="0">
                <a:solidFill>
                  <a:schemeClr val="bg1"/>
                </a:solidFill>
                <a:latin typeface="宋体" panose="02010600030101010101" pitchFamily="2" charset="-122"/>
                <a:cs typeface="Times New Roman" panose="02020603050405020304" pitchFamily="18" charset="0"/>
              </a:rPr>
              <a:t>+1</a:t>
            </a:r>
            <a:r>
              <a:rPr lang="zh-CN" altLang="en-US" b="1" dirty="0">
                <a:solidFill>
                  <a:schemeClr val="bg1"/>
                </a:solidFill>
                <a:latin typeface="宋体" panose="02010600030101010101" pitchFamily="2" charset="-122"/>
                <a:cs typeface="Times New Roman" panose="02020603050405020304" pitchFamily="18" charset="0"/>
              </a:rPr>
              <a:t>或</a:t>
            </a:r>
            <a:r>
              <a:rPr lang="en-US" altLang="zh-CN" b="1" dirty="0">
                <a:solidFill>
                  <a:schemeClr val="bg1"/>
                </a:solidFill>
                <a:latin typeface="宋体" panose="02010600030101010101" pitchFamily="2" charset="-122"/>
                <a:cs typeface="Times New Roman" panose="02020603050405020304" pitchFamily="18" charset="0"/>
              </a:rPr>
              <a:t>-1</a:t>
            </a:r>
            <a:r>
              <a:rPr lang="zh-CN" altLang="en-US" b="1" dirty="0">
                <a:solidFill>
                  <a:schemeClr val="bg1"/>
                </a:solidFill>
                <a:latin typeface="宋体" panose="02010600030101010101" pitchFamily="2" charset="-122"/>
                <a:cs typeface="Times New Roman" panose="02020603050405020304" pitchFamily="18" charset="0"/>
              </a:rPr>
              <a:t>的基本函数构成的级数，用它来逼近数字脉冲信号时要比傅立叶变换有利。</a:t>
            </a:r>
            <a:endParaRPr lang="zh-CN" altLang="en-US" b="1" dirty="0">
              <a:solidFill>
                <a:schemeClr val="bg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cs typeface="Times New Roman" panose="02020603050405020304" pitchFamily="18" charset="0"/>
              </a:rPr>
              <a:t>在图像传输、通信技术和数据压缩中获得了广泛的使用。</a:t>
            </a:r>
            <a:endParaRPr lang="zh-CN" altLang="en-US" b="1" dirty="0">
              <a:solidFill>
                <a:schemeClr val="bg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rPr>
              <a:t>此</a:t>
            </a:r>
            <a:r>
              <a:rPr lang="zh-CN" altLang="en-US" b="1" dirty="0">
                <a:solidFill>
                  <a:schemeClr val="bg1"/>
                </a:solidFill>
                <a:latin typeface="宋体" panose="02010600030101010101" pitchFamily="2" charset="-122"/>
                <a:cs typeface="Times New Roman" panose="02020603050405020304" pitchFamily="18" charset="0"/>
              </a:rPr>
              <a:t>变换是实数</a:t>
            </a:r>
            <a:r>
              <a:rPr lang="zh-CN" altLang="en-US" b="1" dirty="0">
                <a:solidFill>
                  <a:schemeClr val="bg1"/>
                </a:solidFill>
                <a:latin typeface="宋体" panose="02010600030101010101" pitchFamily="2" charset="-122"/>
              </a:rPr>
              <a:t>变换</a:t>
            </a:r>
            <a:r>
              <a:rPr lang="zh-CN" altLang="en-US" b="1" dirty="0">
                <a:solidFill>
                  <a:schemeClr val="bg1"/>
                </a:solidFill>
                <a:latin typeface="宋体" panose="02010600030101010101" pitchFamily="2" charset="-122"/>
                <a:cs typeface="Times New Roman" panose="02020603050405020304" pitchFamily="18" charset="0"/>
              </a:rPr>
              <a:t>，对一个给定的问题，这种变换所要求的计算机存储量比傅立叶变换要少，运算速度也快。 </a:t>
            </a:r>
            <a:endParaRPr lang="zh-CN" altLang="en-US" b="1" dirty="0">
              <a:solidFill>
                <a:schemeClr val="bg1"/>
              </a:solidFill>
              <a:latin typeface="宋体" panose="02010600030101010101" pitchFamily="2" charset="-122"/>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6019">
                                            <p:txEl>
                                              <p:charRg st="0" end="50"/>
                                            </p:txEl>
                                          </p:spTgt>
                                        </p:tgtEl>
                                        <p:attrNameLst>
                                          <p:attrName>style.visibility</p:attrName>
                                        </p:attrNameLst>
                                      </p:cBhvr>
                                      <p:to>
                                        <p:strVal val="visible"/>
                                      </p:to>
                                    </p:set>
                                    <p:animEffect transition="in" filter="dissolve">
                                      <p:cBhvr>
                                        <p:cTn id="7" dur="500"/>
                                        <p:tgtEl>
                                          <p:spTgt spid="86019">
                                            <p:txEl>
                                              <p:charRg st="0" end="5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6019">
                                            <p:txEl>
                                              <p:charRg st="50" end="76"/>
                                            </p:txEl>
                                          </p:spTgt>
                                        </p:tgtEl>
                                        <p:attrNameLst>
                                          <p:attrName>style.visibility</p:attrName>
                                        </p:attrNameLst>
                                      </p:cBhvr>
                                      <p:to>
                                        <p:strVal val="visible"/>
                                      </p:to>
                                    </p:set>
                                    <p:animEffect transition="in" filter="dissolve">
                                      <p:cBhvr>
                                        <p:cTn id="11" dur="500"/>
                                        <p:tgtEl>
                                          <p:spTgt spid="86019">
                                            <p:txEl>
                                              <p:charRg st="50" end="76"/>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6019">
                                            <p:txEl>
                                              <p:charRg st="76" end="126"/>
                                            </p:txEl>
                                          </p:spTgt>
                                        </p:tgtEl>
                                        <p:attrNameLst>
                                          <p:attrName>style.visibility</p:attrName>
                                        </p:attrNameLst>
                                      </p:cBhvr>
                                      <p:to>
                                        <p:strVal val="visible"/>
                                      </p:to>
                                    </p:set>
                                    <p:animEffect transition="in" filter="dissolve">
                                      <p:cBhvr>
                                        <p:cTn id="15" dur="500"/>
                                        <p:tgtEl>
                                          <p:spTgt spid="86019">
                                            <p:txEl>
                                              <p:charRg st="76" end="1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dvAuto="100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rPr>
              <a:t>离散</a:t>
            </a:r>
            <a:r>
              <a:rPr lang="en-US" altLang="zh-CN" b="1" dirty="0">
                <a:solidFill>
                  <a:schemeClr val="bg1"/>
                </a:solidFill>
                <a:latin typeface="黑体" panose="02010609060101010101" pitchFamily="49" charset="-122"/>
              </a:rPr>
              <a:t>K-L</a:t>
            </a:r>
            <a:r>
              <a:rPr lang="zh-CN" altLang="en-US" b="1" dirty="0">
                <a:solidFill>
                  <a:schemeClr val="bg1"/>
                </a:solidFill>
                <a:latin typeface="黑体" panose="02010609060101010101" pitchFamily="49" charset="-122"/>
              </a:rPr>
              <a:t>变换</a:t>
            </a:r>
            <a:r>
              <a:rPr lang="zh-CN" altLang="en-US" b="1" dirty="0">
                <a:solidFill>
                  <a:schemeClr val="bg1"/>
                </a:solidFill>
              </a:rPr>
              <a:t> </a:t>
            </a:r>
            <a:endParaRPr lang="zh-CN" altLang="en-US" b="1" dirty="0">
              <a:solidFill>
                <a:schemeClr val="bg1"/>
              </a:solidFill>
            </a:endParaRPr>
          </a:p>
        </p:txBody>
      </p:sp>
      <p:sp>
        <p:nvSpPr>
          <p:cNvPr id="87043" name="Rectangle 3"/>
          <p:cNvSpPr>
            <a:spLocks noGrp="1"/>
          </p:cNvSpPr>
          <p:nvPr>
            <p:ph idx="1"/>
          </p:nvPr>
        </p:nvSpPr>
        <p:spPr>
          <a:xfrm>
            <a:off x="381000" y="1676400"/>
            <a:ext cx="8229600" cy="4800600"/>
          </a:xfrm>
          <a:ln/>
        </p:spPr>
        <p:txBody>
          <a:bodyPr vert="horz" wrap="square" lIns="91440" tIns="45720" rIns="91440" bIns="45720" anchor="t"/>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cs typeface="Times New Roman" panose="02020603050405020304" pitchFamily="18" charset="0"/>
              </a:rPr>
              <a:t>离散</a:t>
            </a:r>
            <a:r>
              <a:rPr lang="en-US" altLang="zh-CN" b="1" dirty="0">
                <a:solidFill>
                  <a:schemeClr val="bg1"/>
                </a:solidFill>
                <a:latin typeface="宋体" panose="02010600030101010101" pitchFamily="2" charset="-122"/>
                <a:cs typeface="Times New Roman" panose="02020603050405020304" pitchFamily="18" charset="0"/>
              </a:rPr>
              <a:t>K-L</a:t>
            </a:r>
            <a:r>
              <a:rPr lang="zh-CN" altLang="en-US" b="1" dirty="0">
                <a:solidFill>
                  <a:schemeClr val="bg1"/>
                </a:solidFill>
                <a:latin typeface="宋体" panose="02010600030101010101" pitchFamily="2" charset="-122"/>
                <a:cs typeface="Times New Roman" panose="02020603050405020304" pitchFamily="18" charset="0"/>
              </a:rPr>
              <a:t>变换</a:t>
            </a:r>
            <a:r>
              <a:rPr lang="en-US" altLang="zh-CN" b="1" dirty="0">
                <a:solidFill>
                  <a:schemeClr val="bg1"/>
                </a:solidFill>
                <a:latin typeface="宋体" panose="02010600030101010101" pitchFamily="2" charset="-122"/>
                <a:cs typeface="Times New Roman" panose="02020603050405020304" pitchFamily="18" charset="0"/>
              </a:rPr>
              <a:t>--</a:t>
            </a:r>
            <a:r>
              <a:rPr lang="zh-CN" altLang="en-US" b="1" dirty="0">
                <a:solidFill>
                  <a:schemeClr val="bg1"/>
                </a:solidFill>
                <a:latin typeface="宋体" panose="02010600030101010101" pitchFamily="2" charset="-122"/>
                <a:cs typeface="Times New Roman" panose="02020603050405020304" pitchFamily="18" charset="0"/>
              </a:rPr>
              <a:t>霍特林变换</a:t>
            </a:r>
            <a:r>
              <a:rPr lang="zh-CN" altLang="en-US" b="1" dirty="0">
                <a:solidFill>
                  <a:schemeClr val="bg1"/>
                </a:solidFill>
                <a:latin typeface="宋体" panose="02010600030101010101" pitchFamily="2" charset="-122"/>
              </a:rPr>
              <a:t>（</a:t>
            </a:r>
            <a:r>
              <a:rPr lang="en-US" altLang="zh-CN" b="1" dirty="0">
                <a:solidFill>
                  <a:schemeClr val="bg1"/>
                </a:solidFill>
                <a:latin typeface="宋体" panose="02010600030101010101" pitchFamily="2" charset="-122"/>
              </a:rPr>
              <a:t>Hotelling</a:t>
            </a:r>
            <a:r>
              <a:rPr lang="zh-CN" altLang="en-US" b="1" dirty="0">
                <a:solidFill>
                  <a:schemeClr val="bg1"/>
                </a:solidFill>
                <a:latin typeface="宋体" panose="02010600030101010101" pitchFamily="2" charset="-122"/>
              </a:rPr>
              <a:t>）</a:t>
            </a:r>
            <a:r>
              <a:rPr lang="zh-CN" altLang="en-US" b="1" dirty="0">
                <a:solidFill>
                  <a:schemeClr val="bg1"/>
                </a:solidFill>
                <a:latin typeface="宋体" panose="02010600030101010101" pitchFamily="2" charset="-122"/>
                <a:cs typeface="Times New Roman" panose="02020603050405020304" pitchFamily="18" charset="0"/>
              </a:rPr>
              <a:t>、特征向量变换或主成分变换。</a:t>
            </a:r>
            <a:endParaRPr lang="zh-CN" altLang="en-US" b="1" dirty="0">
              <a:solidFill>
                <a:schemeClr val="bg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Char char="Ø"/>
            </a:pPr>
            <a:r>
              <a:rPr lang="en-US" altLang="zh-CN" b="1" dirty="0">
                <a:solidFill>
                  <a:schemeClr val="bg1"/>
                </a:solidFill>
                <a:latin typeface="宋体" panose="02010600030101010101" pitchFamily="2" charset="-122"/>
                <a:cs typeface="Times New Roman" panose="02020603050405020304" pitchFamily="18" charset="0"/>
              </a:rPr>
              <a:t>K-L</a:t>
            </a:r>
            <a:r>
              <a:rPr lang="zh-CN" altLang="en-US" b="1" dirty="0">
                <a:solidFill>
                  <a:schemeClr val="bg1"/>
                </a:solidFill>
                <a:latin typeface="宋体" panose="02010600030101010101" pitchFamily="2" charset="-122"/>
                <a:cs typeface="Times New Roman" panose="02020603050405020304" pitchFamily="18" charset="0"/>
              </a:rPr>
              <a:t>变换以图像统计性质为基础。 </a:t>
            </a:r>
            <a:endParaRPr lang="zh-CN" altLang="en-US" b="1" dirty="0">
              <a:solidFill>
                <a:schemeClr val="bg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cs typeface="Times New Roman" panose="02020603050405020304" pitchFamily="18" charset="0"/>
              </a:rPr>
              <a:t>主要特征：通过选择代表图像特征的主分量，能消除图像数据间的相关性。 </a:t>
            </a:r>
            <a:endParaRPr lang="zh-CN" altLang="en-US" b="1" dirty="0">
              <a:solidFill>
                <a:schemeClr val="bg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Char char="Ø"/>
            </a:pPr>
            <a:r>
              <a:rPr lang="zh-CN" altLang="en-US" b="1" dirty="0">
                <a:solidFill>
                  <a:schemeClr val="bg1"/>
                </a:solidFill>
                <a:latin typeface="宋体" panose="02010600030101010101" pitchFamily="2" charset="-122"/>
                <a:cs typeface="Times New Roman" panose="02020603050405020304" pitchFamily="18" charset="0"/>
              </a:rPr>
              <a:t>主要应用：遥感多光谱图像中的特征选择及图像数据的压缩等。 </a:t>
            </a:r>
            <a:endParaRPr lang="zh-CN" altLang="en-US" b="1" dirty="0">
              <a:solidFill>
                <a:schemeClr val="bg1"/>
              </a:solidFill>
              <a:latin typeface="宋体" panose="02010600030101010101" pitchFamily="2" charset="-122"/>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7043">
                                            <p:txEl>
                                              <p:charRg st="0" end="40"/>
                                            </p:txEl>
                                          </p:spTgt>
                                        </p:tgtEl>
                                        <p:attrNameLst>
                                          <p:attrName>style.visibility</p:attrName>
                                        </p:attrNameLst>
                                      </p:cBhvr>
                                      <p:to>
                                        <p:strVal val="visible"/>
                                      </p:to>
                                    </p:set>
                                    <p:animEffect transition="in" filter="dissolve">
                                      <p:cBhvr>
                                        <p:cTn id="7" dur="500"/>
                                        <p:tgtEl>
                                          <p:spTgt spid="87043">
                                            <p:txEl>
                                              <p:charRg st="0" end="4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7043">
                                            <p:txEl>
                                              <p:charRg st="40" end="58"/>
                                            </p:txEl>
                                          </p:spTgt>
                                        </p:tgtEl>
                                        <p:attrNameLst>
                                          <p:attrName>style.visibility</p:attrName>
                                        </p:attrNameLst>
                                      </p:cBhvr>
                                      <p:to>
                                        <p:strVal val="visible"/>
                                      </p:to>
                                    </p:set>
                                    <p:animEffect transition="in" filter="dissolve">
                                      <p:cBhvr>
                                        <p:cTn id="11" dur="500"/>
                                        <p:tgtEl>
                                          <p:spTgt spid="87043">
                                            <p:txEl>
                                              <p:charRg st="40" end="58"/>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7043">
                                            <p:txEl>
                                              <p:charRg st="58" end="93"/>
                                            </p:txEl>
                                          </p:spTgt>
                                        </p:tgtEl>
                                        <p:attrNameLst>
                                          <p:attrName>style.visibility</p:attrName>
                                        </p:attrNameLst>
                                      </p:cBhvr>
                                      <p:to>
                                        <p:strVal val="visible"/>
                                      </p:to>
                                    </p:set>
                                    <p:animEffect transition="in" filter="dissolve">
                                      <p:cBhvr>
                                        <p:cTn id="15" dur="500"/>
                                        <p:tgtEl>
                                          <p:spTgt spid="87043">
                                            <p:txEl>
                                              <p:charRg st="58" end="93"/>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7043">
                                            <p:txEl>
                                              <p:charRg st="93" end="123"/>
                                            </p:txEl>
                                          </p:spTgt>
                                        </p:tgtEl>
                                        <p:attrNameLst>
                                          <p:attrName>style.visibility</p:attrName>
                                        </p:attrNameLst>
                                      </p:cBhvr>
                                      <p:to>
                                        <p:strVal val="visible"/>
                                      </p:to>
                                    </p:set>
                                    <p:animEffect transition="in" filter="dissolve">
                                      <p:cBhvr>
                                        <p:cTn id="19" dur="500"/>
                                        <p:tgtEl>
                                          <p:spTgt spid="87043">
                                            <p:txEl>
                                              <p:charRg st="93" end="1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dvAuto="100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a:ln/>
        </p:spPr>
        <p:txBody>
          <a:bodyPr vert="horz" wrap="square" lIns="91440" tIns="45720" rIns="91440" bIns="45720" anchor="ctr"/>
          <a:p>
            <a:pPr eaLnBrk="1" hangingPunct="1"/>
            <a:r>
              <a:rPr lang="zh-CN" altLang="en-US" b="1" dirty="0">
                <a:solidFill>
                  <a:schemeClr val="bg1"/>
                </a:solidFill>
              </a:rPr>
              <a:t>离散</a:t>
            </a:r>
            <a:r>
              <a:rPr lang="en-US" altLang="zh-CN" b="1" dirty="0">
                <a:solidFill>
                  <a:schemeClr val="bg1"/>
                </a:solidFill>
                <a:latin typeface="黑体" panose="02010609060101010101" pitchFamily="49" charset="-122"/>
              </a:rPr>
              <a:t>K-L</a:t>
            </a:r>
            <a:r>
              <a:rPr lang="zh-CN" altLang="en-US" b="1" dirty="0">
                <a:solidFill>
                  <a:schemeClr val="bg1"/>
                </a:solidFill>
                <a:latin typeface="黑体" panose="02010609060101010101" pitchFamily="49" charset="-122"/>
              </a:rPr>
              <a:t>变换</a:t>
            </a:r>
            <a:r>
              <a:rPr lang="zh-CN" altLang="en-US" b="1" dirty="0">
                <a:solidFill>
                  <a:schemeClr val="bg1"/>
                </a:solidFill>
              </a:rPr>
              <a:t> </a:t>
            </a:r>
            <a:endParaRPr lang="zh-CN" altLang="en-US" b="1" dirty="0">
              <a:solidFill>
                <a:schemeClr val="bg1"/>
              </a:solidFill>
            </a:endParaRPr>
          </a:p>
        </p:txBody>
      </p:sp>
      <p:sp>
        <p:nvSpPr>
          <p:cNvPr id="88067" name="Rectangle 3"/>
          <p:cNvSpPr>
            <a:spLocks noGrp="1"/>
          </p:cNvSpPr>
          <p:nvPr>
            <p:ph idx="1"/>
          </p:nvPr>
        </p:nvSpPr>
        <p:spPr>
          <a:xfrm>
            <a:off x="381000" y="1676400"/>
            <a:ext cx="8229600" cy="4800600"/>
          </a:xfrm>
          <a:ln/>
        </p:spPr>
        <p:txBody>
          <a:bodyPr vert="horz" wrap="square" lIns="91440" tIns="45720" rIns="91440" bIns="45720" anchor="t"/>
          <a:p>
            <a:pPr eaLnBrk="1" hangingPunct="1"/>
            <a:r>
              <a:rPr lang="zh-CN" altLang="en-US" sz="4000" b="1" dirty="0">
                <a:solidFill>
                  <a:schemeClr val="bg1"/>
                </a:solidFill>
                <a:latin typeface="宋体" panose="02010600030101010101" pitchFamily="2" charset="-122"/>
                <a:cs typeface="Times New Roman" panose="02020603050405020304" pitchFamily="18" charset="0"/>
              </a:rPr>
              <a:t>主要特点：</a:t>
            </a:r>
            <a:r>
              <a:rPr lang="zh-CN" altLang="en-US" sz="3600" b="1" dirty="0">
                <a:solidFill>
                  <a:schemeClr val="bg1"/>
                </a:solidFill>
                <a:latin typeface="宋体" panose="02010600030101010101" pitchFamily="2" charset="-122"/>
                <a:cs typeface="Times New Roman" panose="02020603050405020304" pitchFamily="18" charset="0"/>
              </a:rPr>
              <a:t> </a:t>
            </a:r>
            <a:endParaRPr lang="zh-CN" altLang="en-US" sz="3600" b="1" dirty="0">
              <a:solidFill>
                <a:schemeClr val="bg1"/>
              </a:solidFill>
              <a:latin typeface="宋体" panose="02010600030101010101" pitchFamily="2" charset="-122"/>
              <a:cs typeface="Times New Roman" panose="02020603050405020304" pitchFamily="18" charset="0"/>
            </a:endParaRPr>
          </a:p>
          <a:p>
            <a:pPr lvl="1" eaLnBrk="1" hangingPunct="1"/>
            <a:r>
              <a:rPr lang="zh-CN" altLang="en-US" sz="3600" b="1" dirty="0">
                <a:solidFill>
                  <a:schemeClr val="bg1"/>
                </a:solidFill>
                <a:latin typeface="宋体" panose="02010600030101010101" pitchFamily="2" charset="-122"/>
                <a:cs typeface="Times New Roman" panose="02020603050405020304" pitchFamily="18" charset="0"/>
              </a:rPr>
              <a:t>正交变换 </a:t>
            </a:r>
            <a:endParaRPr lang="zh-CN" altLang="en-US" sz="3600" b="1" dirty="0">
              <a:solidFill>
                <a:schemeClr val="bg1"/>
              </a:solidFill>
              <a:latin typeface="宋体" panose="02010600030101010101" pitchFamily="2" charset="-122"/>
              <a:cs typeface="Times New Roman" panose="02020603050405020304" pitchFamily="18" charset="0"/>
            </a:endParaRPr>
          </a:p>
          <a:p>
            <a:pPr lvl="1" eaLnBrk="1" hangingPunct="1"/>
            <a:r>
              <a:rPr lang="zh-CN" altLang="en-US" sz="3600" b="1" dirty="0">
                <a:solidFill>
                  <a:schemeClr val="bg1"/>
                </a:solidFill>
                <a:latin typeface="宋体" panose="02010600030101010101" pitchFamily="2" charset="-122"/>
                <a:cs typeface="Times New Roman" panose="02020603050405020304" pitchFamily="18" charset="0"/>
              </a:rPr>
              <a:t>在压缩数据中满足均方差最小准则的正交变换 </a:t>
            </a:r>
            <a:endParaRPr lang="zh-CN" altLang="en-US" sz="3600" b="1" dirty="0">
              <a:solidFill>
                <a:schemeClr val="bg1"/>
              </a:solidFill>
              <a:latin typeface="宋体" panose="02010600030101010101" pitchFamily="2" charset="-122"/>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8067">
                                            <p:txEl>
                                              <p:charRg st="0" end="7"/>
                                            </p:txEl>
                                          </p:spTgt>
                                        </p:tgtEl>
                                        <p:attrNameLst>
                                          <p:attrName>style.visibility</p:attrName>
                                        </p:attrNameLst>
                                      </p:cBhvr>
                                      <p:to>
                                        <p:strVal val="visible"/>
                                      </p:to>
                                    </p:set>
                                    <p:animEffect transition="in" filter="dissolve">
                                      <p:cBhvr>
                                        <p:cTn id="7" dur="500"/>
                                        <p:tgtEl>
                                          <p:spTgt spid="88067">
                                            <p:txEl>
                                              <p:charRg st="0" end="7"/>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8067">
                                            <p:txEl>
                                              <p:charRg st="7" end="13"/>
                                            </p:txEl>
                                          </p:spTgt>
                                        </p:tgtEl>
                                        <p:attrNameLst>
                                          <p:attrName>style.visibility</p:attrName>
                                        </p:attrNameLst>
                                      </p:cBhvr>
                                      <p:to>
                                        <p:strVal val="visible"/>
                                      </p:to>
                                    </p:set>
                                    <p:animEffect transition="in" filter="dissolve">
                                      <p:cBhvr>
                                        <p:cTn id="10" dur="500"/>
                                        <p:tgtEl>
                                          <p:spTgt spid="88067">
                                            <p:txEl>
                                              <p:charRg st="7" end="1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8067">
                                            <p:txEl>
                                              <p:charRg st="13" end="35"/>
                                            </p:txEl>
                                          </p:spTgt>
                                        </p:tgtEl>
                                        <p:attrNameLst>
                                          <p:attrName>style.visibility</p:attrName>
                                        </p:attrNameLst>
                                      </p:cBhvr>
                                      <p:to>
                                        <p:strVal val="visible"/>
                                      </p:to>
                                    </p:set>
                                    <p:animEffect transition="in" filter="dissolve">
                                      <p:cBhvr>
                                        <p:cTn id="13" dur="500"/>
                                        <p:tgtEl>
                                          <p:spTgt spid="88067">
                                            <p:txEl>
                                              <p:charRg st="13"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dvAuto="100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9090" name="Group 2"/>
          <p:cNvGrpSpPr/>
          <p:nvPr/>
        </p:nvGrpSpPr>
        <p:grpSpPr>
          <a:xfrm>
            <a:off x="609600" y="304800"/>
            <a:ext cx="7162800" cy="6248400"/>
            <a:chOff x="1798" y="1440"/>
            <a:chExt cx="6747" cy="6864"/>
          </a:xfrm>
        </p:grpSpPr>
        <p:grpSp>
          <p:nvGrpSpPr>
            <p:cNvPr id="87043" name="Group 3"/>
            <p:cNvGrpSpPr/>
            <p:nvPr/>
          </p:nvGrpSpPr>
          <p:grpSpPr>
            <a:xfrm>
              <a:off x="1798" y="1440"/>
              <a:ext cx="6747" cy="6164"/>
              <a:chOff x="1771" y="1828"/>
              <a:chExt cx="6852" cy="7256"/>
            </a:xfrm>
          </p:grpSpPr>
          <p:pic>
            <p:nvPicPr>
              <p:cNvPr id="87045" name="Picture 4" descr="B1_KL12_1"/>
              <p:cNvPicPr>
                <a:picLocks noChangeAspect="1"/>
              </p:cNvPicPr>
              <p:nvPr/>
            </p:nvPicPr>
            <p:blipFill>
              <a:blip r:embed="rId1"/>
              <a:stretch>
                <a:fillRect/>
              </a:stretch>
            </p:blipFill>
            <p:spPr>
              <a:xfrm>
                <a:off x="1771" y="1828"/>
                <a:ext cx="1525" cy="1776"/>
              </a:xfrm>
              <a:prstGeom prst="rect">
                <a:avLst/>
              </a:prstGeom>
              <a:noFill/>
              <a:ln w="9525">
                <a:noFill/>
              </a:ln>
            </p:spPr>
          </p:pic>
          <p:sp>
            <p:nvSpPr>
              <p:cNvPr id="87046" name="Text Box 5"/>
              <p:cNvSpPr txBox="1"/>
              <p:nvPr/>
            </p:nvSpPr>
            <p:spPr>
              <a:xfrm>
                <a:off x="1928" y="3838"/>
                <a:ext cx="1235" cy="254"/>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第一主分量</a:t>
                </a:r>
                <a:endParaRPr lang="zh-CN" altLang="en-US" sz="1400" dirty="0">
                  <a:solidFill>
                    <a:schemeClr val="bg1"/>
                  </a:solidFill>
                </a:endParaRPr>
              </a:p>
            </p:txBody>
          </p:sp>
          <p:sp>
            <p:nvSpPr>
              <p:cNvPr id="87047" name="Text Box 6"/>
              <p:cNvSpPr txBox="1"/>
              <p:nvPr/>
            </p:nvSpPr>
            <p:spPr>
              <a:xfrm>
                <a:off x="7187" y="8765"/>
                <a:ext cx="1436" cy="319"/>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第十二主分量</a:t>
                </a:r>
                <a:endParaRPr lang="zh-CN" altLang="en-US" sz="1400" dirty="0">
                  <a:solidFill>
                    <a:schemeClr val="bg1"/>
                  </a:solidFill>
                </a:endParaRPr>
              </a:p>
            </p:txBody>
          </p:sp>
          <p:sp>
            <p:nvSpPr>
              <p:cNvPr id="87048" name="Text Box 7"/>
              <p:cNvSpPr txBox="1"/>
              <p:nvPr/>
            </p:nvSpPr>
            <p:spPr>
              <a:xfrm>
                <a:off x="3661" y="3838"/>
                <a:ext cx="1392" cy="410"/>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第二主分量</a:t>
                </a:r>
                <a:endParaRPr lang="zh-CN" altLang="en-US" sz="1400" dirty="0">
                  <a:solidFill>
                    <a:schemeClr val="bg1"/>
                  </a:solidFill>
                </a:endParaRPr>
              </a:p>
            </p:txBody>
          </p:sp>
          <p:sp>
            <p:nvSpPr>
              <p:cNvPr id="87049" name="Text Box 8"/>
              <p:cNvSpPr txBox="1"/>
              <p:nvPr/>
            </p:nvSpPr>
            <p:spPr>
              <a:xfrm>
                <a:off x="5483" y="3838"/>
                <a:ext cx="1355" cy="254"/>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第三主分量</a:t>
                </a:r>
                <a:endParaRPr lang="zh-CN" altLang="en-US" sz="1400" dirty="0">
                  <a:solidFill>
                    <a:schemeClr val="bg1"/>
                  </a:solidFill>
                </a:endParaRPr>
              </a:p>
            </p:txBody>
          </p:sp>
          <p:sp>
            <p:nvSpPr>
              <p:cNvPr id="87050" name="Text Box 9"/>
              <p:cNvSpPr txBox="1"/>
              <p:nvPr/>
            </p:nvSpPr>
            <p:spPr>
              <a:xfrm>
                <a:off x="7252" y="3838"/>
                <a:ext cx="1371" cy="254"/>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第四主分量</a:t>
                </a:r>
                <a:endParaRPr lang="zh-CN" altLang="en-US" sz="1400" dirty="0">
                  <a:solidFill>
                    <a:schemeClr val="bg1"/>
                  </a:solidFill>
                </a:endParaRPr>
              </a:p>
            </p:txBody>
          </p:sp>
          <p:sp>
            <p:nvSpPr>
              <p:cNvPr id="87051" name="Text Box 10"/>
              <p:cNvSpPr txBox="1"/>
              <p:nvPr/>
            </p:nvSpPr>
            <p:spPr>
              <a:xfrm>
                <a:off x="2076" y="8765"/>
                <a:ext cx="1436" cy="319"/>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第九主分量</a:t>
                </a:r>
                <a:endParaRPr lang="zh-CN" altLang="en-US" sz="1400" dirty="0">
                  <a:solidFill>
                    <a:schemeClr val="bg1"/>
                  </a:solidFill>
                </a:endParaRPr>
              </a:p>
            </p:txBody>
          </p:sp>
          <p:sp>
            <p:nvSpPr>
              <p:cNvPr id="87052" name="Text Box 11"/>
              <p:cNvSpPr txBox="1"/>
              <p:nvPr/>
            </p:nvSpPr>
            <p:spPr>
              <a:xfrm>
                <a:off x="3793" y="8765"/>
                <a:ext cx="1309" cy="319"/>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第十主分量</a:t>
                </a:r>
                <a:endParaRPr lang="zh-CN" altLang="en-US" sz="1400" dirty="0">
                  <a:solidFill>
                    <a:schemeClr val="bg1"/>
                  </a:solidFill>
                </a:endParaRPr>
              </a:p>
            </p:txBody>
          </p:sp>
          <p:sp>
            <p:nvSpPr>
              <p:cNvPr id="87053" name="Text Box 12"/>
              <p:cNvSpPr txBox="1"/>
              <p:nvPr/>
            </p:nvSpPr>
            <p:spPr>
              <a:xfrm>
                <a:off x="5365" y="8765"/>
                <a:ext cx="1436" cy="319"/>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第十一主分量</a:t>
                </a:r>
                <a:endParaRPr lang="zh-CN" altLang="en-US" sz="1400" dirty="0">
                  <a:solidFill>
                    <a:schemeClr val="bg1"/>
                  </a:solidFill>
                </a:endParaRPr>
              </a:p>
            </p:txBody>
          </p:sp>
          <p:pic>
            <p:nvPicPr>
              <p:cNvPr id="87054" name="Picture 13" descr="B12_KL12_2"/>
              <p:cNvPicPr>
                <a:picLocks noChangeAspect="1"/>
              </p:cNvPicPr>
              <p:nvPr/>
            </p:nvPicPr>
            <p:blipFill>
              <a:blip r:embed="rId2"/>
              <a:stretch>
                <a:fillRect/>
              </a:stretch>
            </p:blipFill>
            <p:spPr>
              <a:xfrm>
                <a:off x="3542" y="1828"/>
                <a:ext cx="1521" cy="1775"/>
              </a:xfrm>
              <a:prstGeom prst="rect">
                <a:avLst/>
              </a:prstGeom>
              <a:noFill/>
              <a:ln w="9525">
                <a:noFill/>
              </a:ln>
            </p:spPr>
          </p:pic>
          <p:pic>
            <p:nvPicPr>
              <p:cNvPr id="87055" name="Picture 14" descr="B13_KL12_3"/>
              <p:cNvPicPr>
                <a:picLocks noChangeAspect="1"/>
              </p:cNvPicPr>
              <p:nvPr/>
            </p:nvPicPr>
            <p:blipFill>
              <a:blip r:embed="rId3"/>
              <a:stretch>
                <a:fillRect/>
              </a:stretch>
            </p:blipFill>
            <p:spPr>
              <a:xfrm>
                <a:off x="5313" y="1828"/>
                <a:ext cx="1521" cy="1775"/>
              </a:xfrm>
              <a:prstGeom prst="rect">
                <a:avLst/>
              </a:prstGeom>
              <a:noFill/>
              <a:ln w="9525">
                <a:noFill/>
              </a:ln>
            </p:spPr>
          </p:pic>
          <p:pic>
            <p:nvPicPr>
              <p:cNvPr id="87056" name="Picture 15" descr="B15_KL12_4"/>
              <p:cNvPicPr>
                <a:picLocks noChangeAspect="1"/>
              </p:cNvPicPr>
              <p:nvPr/>
            </p:nvPicPr>
            <p:blipFill>
              <a:blip r:embed="rId4"/>
              <a:stretch>
                <a:fillRect/>
              </a:stretch>
            </p:blipFill>
            <p:spPr>
              <a:xfrm>
                <a:off x="7083" y="1828"/>
                <a:ext cx="1522" cy="1775"/>
              </a:xfrm>
              <a:prstGeom prst="rect">
                <a:avLst/>
              </a:prstGeom>
              <a:noFill/>
              <a:ln w="9525">
                <a:noFill/>
              </a:ln>
            </p:spPr>
          </p:pic>
          <p:pic>
            <p:nvPicPr>
              <p:cNvPr id="87057" name="Picture 16" descr="B5_KL12_9"/>
              <p:cNvPicPr>
                <a:picLocks noChangeAspect="1"/>
              </p:cNvPicPr>
              <p:nvPr/>
            </p:nvPicPr>
            <p:blipFill>
              <a:blip r:embed="rId5"/>
              <a:stretch>
                <a:fillRect/>
              </a:stretch>
            </p:blipFill>
            <p:spPr>
              <a:xfrm>
                <a:off x="1771" y="6851"/>
                <a:ext cx="1522" cy="1775"/>
              </a:xfrm>
              <a:prstGeom prst="rect">
                <a:avLst/>
              </a:prstGeom>
              <a:noFill/>
              <a:ln w="9525">
                <a:noFill/>
              </a:ln>
            </p:spPr>
          </p:pic>
          <p:pic>
            <p:nvPicPr>
              <p:cNvPr id="87058" name="Picture 17" descr="B6_KL12_10"/>
              <p:cNvPicPr>
                <a:picLocks noChangeAspect="1"/>
              </p:cNvPicPr>
              <p:nvPr/>
            </p:nvPicPr>
            <p:blipFill>
              <a:blip r:embed="rId6"/>
              <a:stretch>
                <a:fillRect/>
              </a:stretch>
            </p:blipFill>
            <p:spPr>
              <a:xfrm>
                <a:off x="3542" y="6851"/>
                <a:ext cx="1521" cy="1775"/>
              </a:xfrm>
              <a:prstGeom prst="rect">
                <a:avLst/>
              </a:prstGeom>
              <a:noFill/>
              <a:ln w="9525">
                <a:noFill/>
              </a:ln>
            </p:spPr>
          </p:pic>
          <p:pic>
            <p:nvPicPr>
              <p:cNvPr id="87059" name="Picture 18" descr="B7_KL12_11"/>
              <p:cNvPicPr>
                <a:picLocks noChangeAspect="1"/>
              </p:cNvPicPr>
              <p:nvPr/>
            </p:nvPicPr>
            <p:blipFill>
              <a:blip r:embed="rId7"/>
              <a:stretch>
                <a:fillRect/>
              </a:stretch>
            </p:blipFill>
            <p:spPr>
              <a:xfrm>
                <a:off x="5313" y="6851"/>
                <a:ext cx="1521" cy="1775"/>
              </a:xfrm>
              <a:prstGeom prst="rect">
                <a:avLst/>
              </a:prstGeom>
              <a:noFill/>
              <a:ln w="9525">
                <a:noFill/>
              </a:ln>
            </p:spPr>
          </p:pic>
          <p:pic>
            <p:nvPicPr>
              <p:cNvPr id="87060" name="Picture 19" descr="B8_KL12_12"/>
              <p:cNvPicPr>
                <a:picLocks noChangeAspect="1"/>
              </p:cNvPicPr>
              <p:nvPr/>
            </p:nvPicPr>
            <p:blipFill>
              <a:blip r:embed="rId8"/>
              <a:stretch>
                <a:fillRect/>
              </a:stretch>
            </p:blipFill>
            <p:spPr>
              <a:xfrm>
                <a:off x="7083" y="6851"/>
                <a:ext cx="1522" cy="1775"/>
              </a:xfrm>
              <a:prstGeom prst="rect">
                <a:avLst/>
              </a:prstGeom>
              <a:noFill/>
              <a:ln w="9525">
                <a:noFill/>
              </a:ln>
            </p:spPr>
          </p:pic>
          <p:sp>
            <p:nvSpPr>
              <p:cNvPr id="87061" name="Text Box 20"/>
              <p:cNvSpPr txBox="1"/>
              <p:nvPr/>
            </p:nvSpPr>
            <p:spPr>
              <a:xfrm>
                <a:off x="1919" y="6253"/>
                <a:ext cx="1244" cy="335"/>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第五主分量</a:t>
                </a:r>
                <a:endParaRPr lang="zh-CN" altLang="en-US" sz="1400" dirty="0">
                  <a:solidFill>
                    <a:schemeClr val="bg1"/>
                  </a:solidFill>
                </a:endParaRPr>
              </a:p>
            </p:txBody>
          </p:sp>
          <p:sp>
            <p:nvSpPr>
              <p:cNvPr id="87062" name="Text Box 21"/>
              <p:cNvSpPr txBox="1"/>
              <p:nvPr/>
            </p:nvSpPr>
            <p:spPr>
              <a:xfrm>
                <a:off x="3652" y="6253"/>
                <a:ext cx="1296" cy="335"/>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第六主分量</a:t>
                </a:r>
                <a:endParaRPr lang="zh-CN" altLang="en-US" sz="1400" dirty="0">
                  <a:solidFill>
                    <a:schemeClr val="bg1"/>
                  </a:solidFill>
                </a:endParaRPr>
              </a:p>
            </p:txBody>
          </p:sp>
          <p:sp>
            <p:nvSpPr>
              <p:cNvPr id="87063" name="Text Box 22"/>
              <p:cNvSpPr txBox="1"/>
              <p:nvPr/>
            </p:nvSpPr>
            <p:spPr>
              <a:xfrm>
                <a:off x="5474" y="6253"/>
                <a:ext cx="1364" cy="335"/>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第七主分量</a:t>
                </a:r>
                <a:endParaRPr lang="zh-CN" altLang="en-US" sz="1400" dirty="0">
                  <a:solidFill>
                    <a:schemeClr val="bg1"/>
                  </a:solidFill>
                </a:endParaRPr>
              </a:p>
            </p:txBody>
          </p:sp>
          <p:sp>
            <p:nvSpPr>
              <p:cNvPr id="87064" name="Text Box 23"/>
              <p:cNvSpPr txBox="1"/>
              <p:nvPr/>
            </p:nvSpPr>
            <p:spPr>
              <a:xfrm>
                <a:off x="7243" y="6253"/>
                <a:ext cx="1275" cy="335"/>
              </a:xfrm>
              <a:prstGeom prst="rect">
                <a:avLst/>
              </a:prstGeom>
              <a:noFill/>
              <a:ln w="9525">
                <a:noFill/>
              </a:ln>
            </p:spPr>
            <p:txBody>
              <a:bodyPr tIns="0" bIns="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1400" dirty="0">
                    <a:solidFill>
                      <a:schemeClr val="bg1"/>
                    </a:solidFill>
                  </a:rPr>
                  <a:t>第八主分量</a:t>
                </a:r>
                <a:endParaRPr lang="zh-CN" altLang="en-US" sz="1400" dirty="0">
                  <a:solidFill>
                    <a:schemeClr val="bg1"/>
                  </a:solidFill>
                </a:endParaRPr>
              </a:p>
            </p:txBody>
          </p:sp>
          <p:pic>
            <p:nvPicPr>
              <p:cNvPr id="87065" name="Picture 24" descr="B16_KL12_5"/>
              <p:cNvPicPr>
                <a:picLocks noChangeAspect="1"/>
              </p:cNvPicPr>
              <p:nvPr/>
            </p:nvPicPr>
            <p:blipFill>
              <a:blip r:embed="rId9"/>
              <a:stretch>
                <a:fillRect/>
              </a:stretch>
            </p:blipFill>
            <p:spPr>
              <a:xfrm>
                <a:off x="1771" y="4340"/>
                <a:ext cx="1522" cy="1774"/>
              </a:xfrm>
              <a:prstGeom prst="rect">
                <a:avLst/>
              </a:prstGeom>
              <a:noFill/>
              <a:ln w="9525">
                <a:noFill/>
              </a:ln>
            </p:spPr>
          </p:pic>
          <p:pic>
            <p:nvPicPr>
              <p:cNvPr id="87066" name="Picture 25" descr="B2_KL12_6"/>
              <p:cNvPicPr>
                <a:picLocks noChangeAspect="1"/>
              </p:cNvPicPr>
              <p:nvPr/>
            </p:nvPicPr>
            <p:blipFill>
              <a:blip r:embed="rId10"/>
              <a:stretch>
                <a:fillRect/>
              </a:stretch>
            </p:blipFill>
            <p:spPr>
              <a:xfrm>
                <a:off x="3542" y="4340"/>
                <a:ext cx="1521" cy="1774"/>
              </a:xfrm>
              <a:prstGeom prst="rect">
                <a:avLst/>
              </a:prstGeom>
              <a:noFill/>
              <a:ln w="9525">
                <a:noFill/>
              </a:ln>
            </p:spPr>
          </p:pic>
          <p:pic>
            <p:nvPicPr>
              <p:cNvPr id="87067" name="Picture 26" descr="B3_KL12_7"/>
              <p:cNvPicPr>
                <a:picLocks noChangeAspect="1"/>
              </p:cNvPicPr>
              <p:nvPr/>
            </p:nvPicPr>
            <p:blipFill>
              <a:blip r:embed="rId11"/>
              <a:stretch>
                <a:fillRect/>
              </a:stretch>
            </p:blipFill>
            <p:spPr>
              <a:xfrm>
                <a:off x="5313" y="4340"/>
                <a:ext cx="1521" cy="1774"/>
              </a:xfrm>
              <a:prstGeom prst="rect">
                <a:avLst/>
              </a:prstGeom>
              <a:noFill/>
              <a:ln w="9525">
                <a:noFill/>
              </a:ln>
            </p:spPr>
          </p:pic>
          <p:pic>
            <p:nvPicPr>
              <p:cNvPr id="87068" name="Picture 27" descr="B4_KL12_8"/>
              <p:cNvPicPr>
                <a:picLocks noChangeAspect="1"/>
              </p:cNvPicPr>
              <p:nvPr/>
            </p:nvPicPr>
            <p:blipFill>
              <a:blip r:embed="rId12"/>
              <a:stretch>
                <a:fillRect/>
              </a:stretch>
            </p:blipFill>
            <p:spPr>
              <a:xfrm>
                <a:off x="7083" y="4340"/>
                <a:ext cx="1522" cy="1774"/>
              </a:xfrm>
              <a:prstGeom prst="rect">
                <a:avLst/>
              </a:prstGeom>
              <a:noFill/>
              <a:ln w="9525">
                <a:noFill/>
              </a:ln>
            </p:spPr>
          </p:pic>
        </p:grpSp>
        <p:sp>
          <p:nvSpPr>
            <p:cNvPr id="87044" name="Text Box 28"/>
            <p:cNvSpPr txBox="1"/>
            <p:nvPr/>
          </p:nvSpPr>
          <p:spPr>
            <a:xfrm>
              <a:off x="3478" y="7836"/>
              <a:ext cx="3885" cy="468"/>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a:spcBef>
                  <a:spcPct val="0"/>
                </a:spcBef>
                <a:buNone/>
              </a:pPr>
              <a:r>
                <a:rPr lang="zh-CN" altLang="en-US" sz="2400" dirty="0">
                  <a:solidFill>
                    <a:schemeClr val="bg1"/>
                  </a:solidFill>
                  <a:latin typeface="黑体" panose="02010609060101010101" pitchFamily="49" charset="-122"/>
                  <a:ea typeface="黑体" panose="02010609060101010101" pitchFamily="49" charset="-122"/>
                </a:rPr>
                <a:t>主分量变换的信息融合结果</a:t>
              </a:r>
              <a:endParaRPr lang="zh-CN" altLang="en-US" sz="24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dissolve">
                                      <p:cBhvr>
                                        <p:cTn id="7"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内容占位符 4"/>
          <p:cNvPicPr>
            <a:picLocks noGrp="1" noChangeAspect="1"/>
          </p:cNvPicPr>
          <p:nvPr>
            <p:ph idx="1"/>
          </p:nvPr>
        </p:nvPicPr>
        <p:blipFill>
          <a:blip r:embed="rId1"/>
          <a:srcRect/>
          <a:stretch>
            <a:fillRect/>
          </a:stretch>
        </p:blipFill>
        <p:spPr>
          <a:xfrm>
            <a:off x="323850" y="404813"/>
            <a:ext cx="8208963" cy="6119812"/>
          </a:xfrm>
          <a:ln/>
        </p:spPr>
      </p:pic>
    </p:spTree>
  </p:cSld>
  <p:clrMapOvr>
    <a:masterClrMapping/>
  </p:clrMapOvr>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6561</Words>
  <Application>WPS 演示</Application>
  <PresentationFormat>全屏显示(4:3)</PresentationFormat>
  <Paragraphs>493</Paragraphs>
  <Slides>83</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55</vt:i4>
      </vt:variant>
      <vt:variant>
        <vt:lpstr>幻灯片标题</vt:lpstr>
      </vt:variant>
      <vt:variant>
        <vt:i4>83</vt:i4>
      </vt:variant>
    </vt:vector>
  </HeadingPairs>
  <TitlesOfParts>
    <vt:vector size="152" baseType="lpstr">
      <vt:lpstr>Arial</vt:lpstr>
      <vt:lpstr>宋体</vt:lpstr>
      <vt:lpstr>Wingdings</vt:lpstr>
      <vt:lpstr>Times New Roman</vt:lpstr>
      <vt:lpstr>等线</vt:lpstr>
      <vt:lpstr>黑体</vt:lpstr>
      <vt:lpstr>微软雅黑</vt:lpstr>
      <vt:lpstr>-apple-system</vt:lpstr>
      <vt:lpstr>AMGDT</vt:lpstr>
      <vt:lpstr>华文楷体</vt:lpstr>
      <vt:lpstr>Arial Unicode MS</vt:lpstr>
      <vt:lpstr>Calibri</vt:lpstr>
      <vt:lpstr>默认设计模板</vt:lpstr>
      <vt:lpstr>1_默认设计模板</vt:lpstr>
      <vt:lpstr>Photoshop.Image.5</vt:lpstr>
      <vt:lpstr>Equation.3</vt:lpstr>
      <vt:lpstr>Equation.3</vt:lpstr>
      <vt:lpstr>Photoshop.Image.6</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Equation.DSMT4</vt:lpstr>
      <vt:lpstr>Equation.DSMT4</vt:lpstr>
      <vt:lpstr>Equation.DSMT4</vt:lpstr>
      <vt:lpstr>Equation.DSMT4</vt:lpstr>
      <vt:lpstr>Equation.3</vt:lpstr>
      <vt:lpstr>Equation.DSMT4</vt:lpstr>
      <vt:lpstr>Equation.DSMT4</vt:lpstr>
      <vt:lpstr>Equation.DSMT4</vt:lpstr>
      <vt:lpstr>Equation.DSMT4</vt:lpstr>
      <vt:lpstr>Paint.Picture</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图像变换</dc:title>
  <dc:creator>jyh</dc:creator>
  <cp:lastModifiedBy>Oliver</cp:lastModifiedBy>
  <cp:revision>67</cp:revision>
  <dcterms:created xsi:type="dcterms:W3CDTF">2001-08-10T06:55:34Z</dcterms:created>
  <dcterms:modified xsi:type="dcterms:W3CDTF">2021-01-06T08:56:13Z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